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</p:sldMasterIdLst>
  <p:notesMasterIdLst>
    <p:notesMasterId r:id="rId17"/>
  </p:notesMasterIdLst>
  <p:handoutMasterIdLst>
    <p:handoutMasterId r:id="rId18"/>
  </p:handout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2" r:id="rId15"/>
    <p:sldId id="270" r:id="rId16"/>
  </p:sldIdLst>
  <p:sldSz cx="9144000" cy="6858000" type="screen4x3"/>
  <p:notesSz cx="6858000" cy="91440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darbalapis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darbalapis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darbalapis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darbalapis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darbalapis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darbalapis5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darbalapis6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darbalapis7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darbalapis8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darbalapis9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darbalapis10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darbalapis1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Lapas1!$B$1</c:f>
              <c:strCache>
                <c:ptCount val="1"/>
                <c:pt idx="0">
                  <c:v>Stulpelis3</c:v>
                </c:pt>
              </c:strCache>
            </c:strRef>
          </c:tx>
          <c:marker>
            <c:symbol val="diamond"/>
            <c:size val="7"/>
          </c:marker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/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Lapas1!$A$2:$A$15</c:f>
              <c:strCache>
                <c:ptCount val="14"/>
                <c:pt idx="0">
                  <c:v>2005-2006 m.m.</c:v>
                </c:pt>
                <c:pt idx="1">
                  <c:v>2006-2007 m.m.</c:v>
                </c:pt>
                <c:pt idx="2">
                  <c:v>2007-2008 m.m.</c:v>
                </c:pt>
                <c:pt idx="3">
                  <c:v>2008-2009 m.m.</c:v>
                </c:pt>
                <c:pt idx="4">
                  <c:v>2009-2010 m.m.</c:v>
                </c:pt>
                <c:pt idx="5">
                  <c:v>2010-2011 m.m.</c:v>
                </c:pt>
                <c:pt idx="6">
                  <c:v>2011-2012 m.m.</c:v>
                </c:pt>
                <c:pt idx="7">
                  <c:v>2012-2013 m.m.</c:v>
                </c:pt>
                <c:pt idx="8">
                  <c:v>2013-2014 m.m.</c:v>
                </c:pt>
                <c:pt idx="9">
                  <c:v>2014-2015 m.</c:v>
                </c:pt>
                <c:pt idx="10">
                  <c:v>2015-2016 m.</c:v>
                </c:pt>
                <c:pt idx="11">
                  <c:v>2016-2017 m.</c:v>
                </c:pt>
                <c:pt idx="12">
                  <c:v>2017-2018 m.</c:v>
                </c:pt>
                <c:pt idx="13">
                  <c:v>2018-2019 m.m.</c:v>
                </c:pt>
              </c:strCache>
            </c:strRef>
          </c:cat>
          <c:val>
            <c:numRef>
              <c:f>Lapas1!$B$2:$B$15</c:f>
              <c:numCache>
                <c:formatCode>General</c:formatCode>
                <c:ptCount val="14"/>
                <c:pt idx="0">
                  <c:v>1206</c:v>
                </c:pt>
                <c:pt idx="1">
                  <c:v>1124</c:v>
                </c:pt>
                <c:pt idx="2">
                  <c:v>1167</c:v>
                </c:pt>
                <c:pt idx="3">
                  <c:v>1127</c:v>
                </c:pt>
                <c:pt idx="4">
                  <c:v>1185</c:v>
                </c:pt>
                <c:pt idx="5">
                  <c:v>1175</c:v>
                </c:pt>
                <c:pt idx="6">
                  <c:v>1198</c:v>
                </c:pt>
                <c:pt idx="7">
                  <c:v>1099</c:v>
                </c:pt>
                <c:pt idx="8">
                  <c:v>1146</c:v>
                </c:pt>
                <c:pt idx="9">
                  <c:v>1104</c:v>
                </c:pt>
                <c:pt idx="10">
                  <c:v>1083</c:v>
                </c:pt>
                <c:pt idx="11">
                  <c:v>1145</c:v>
                </c:pt>
                <c:pt idx="12">
                  <c:v>1127</c:v>
                </c:pt>
                <c:pt idx="13">
                  <c:v>1123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56D1-47D4-92D3-33296CFA4300}"/>
            </c:ext>
          </c:extLst>
        </c:ser>
        <c:ser>
          <c:idx val="1"/>
          <c:order val="1"/>
          <c:tx>
            <c:strRef>
              <c:f>Lapas1!$C$1</c:f>
              <c:strCache>
                <c:ptCount val="1"/>
                <c:pt idx="0">
                  <c:v>Stulpelis1</c:v>
                </c:pt>
              </c:strCache>
            </c:strRef>
          </c:tx>
          <c:marker>
            <c:symbol val="square"/>
            <c:size val="7"/>
          </c:marker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Lapas1!$A$2:$A$15</c:f>
              <c:strCache>
                <c:ptCount val="14"/>
                <c:pt idx="0">
                  <c:v>2005-2006 m.m.</c:v>
                </c:pt>
                <c:pt idx="1">
                  <c:v>2006-2007 m.m.</c:v>
                </c:pt>
                <c:pt idx="2">
                  <c:v>2007-2008 m.m.</c:v>
                </c:pt>
                <c:pt idx="3">
                  <c:v>2008-2009 m.m.</c:v>
                </c:pt>
                <c:pt idx="4">
                  <c:v>2009-2010 m.m.</c:v>
                </c:pt>
                <c:pt idx="5">
                  <c:v>2010-2011 m.m.</c:v>
                </c:pt>
                <c:pt idx="6">
                  <c:v>2011-2012 m.m.</c:v>
                </c:pt>
                <c:pt idx="7">
                  <c:v>2012-2013 m.m.</c:v>
                </c:pt>
                <c:pt idx="8">
                  <c:v>2013-2014 m.m.</c:v>
                </c:pt>
                <c:pt idx="9">
                  <c:v>2014-2015 m.</c:v>
                </c:pt>
                <c:pt idx="10">
                  <c:v>2015-2016 m.</c:v>
                </c:pt>
                <c:pt idx="11">
                  <c:v>2016-2017 m.</c:v>
                </c:pt>
                <c:pt idx="12">
                  <c:v>2017-2018 m.</c:v>
                </c:pt>
                <c:pt idx="13">
                  <c:v>2018-2019 m.m.</c:v>
                </c:pt>
              </c:strCache>
            </c:strRef>
          </c:cat>
          <c:val>
            <c:numRef>
              <c:f>Lapas1!$C$2:$C$15</c:f>
            </c:numRef>
          </c:val>
          <c:smooth val="0"/>
          <c:extLst>
            <c:ext xmlns:c16="http://schemas.microsoft.com/office/drawing/2014/chart" uri="{C3380CC4-5D6E-409C-BE32-E72D297353CC}">
              <c16:uniqueId val="{00000001-56D1-47D4-92D3-33296CFA4300}"/>
            </c:ext>
          </c:extLst>
        </c:ser>
        <c:ser>
          <c:idx val="2"/>
          <c:order val="2"/>
          <c:tx>
            <c:strRef>
              <c:f>Lapas1!$D$1</c:f>
              <c:strCache>
                <c:ptCount val="1"/>
                <c:pt idx="0">
                  <c:v>Stulpelis2</c:v>
                </c:pt>
              </c:strCache>
            </c:strRef>
          </c:tx>
          <c:marker>
            <c:symbol val="triangle"/>
            <c:size val="7"/>
          </c:marker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Lapas1!$A$2:$A$15</c:f>
              <c:strCache>
                <c:ptCount val="14"/>
                <c:pt idx="0">
                  <c:v>2005-2006 m.m.</c:v>
                </c:pt>
                <c:pt idx="1">
                  <c:v>2006-2007 m.m.</c:v>
                </c:pt>
                <c:pt idx="2">
                  <c:v>2007-2008 m.m.</c:v>
                </c:pt>
                <c:pt idx="3">
                  <c:v>2008-2009 m.m.</c:v>
                </c:pt>
                <c:pt idx="4">
                  <c:v>2009-2010 m.m.</c:v>
                </c:pt>
                <c:pt idx="5">
                  <c:v>2010-2011 m.m.</c:v>
                </c:pt>
                <c:pt idx="6">
                  <c:v>2011-2012 m.m.</c:v>
                </c:pt>
                <c:pt idx="7">
                  <c:v>2012-2013 m.m.</c:v>
                </c:pt>
                <c:pt idx="8">
                  <c:v>2013-2014 m.m.</c:v>
                </c:pt>
                <c:pt idx="9">
                  <c:v>2014-2015 m.</c:v>
                </c:pt>
                <c:pt idx="10">
                  <c:v>2015-2016 m.</c:v>
                </c:pt>
                <c:pt idx="11">
                  <c:v>2016-2017 m.</c:v>
                </c:pt>
                <c:pt idx="12">
                  <c:v>2017-2018 m.</c:v>
                </c:pt>
                <c:pt idx="13">
                  <c:v>2018-2019 m.m.</c:v>
                </c:pt>
              </c:strCache>
            </c:strRef>
          </c:cat>
          <c:val>
            <c:numRef>
              <c:f>Lapas1!$D$2:$D$15</c:f>
            </c:numRef>
          </c:val>
          <c:smooth val="0"/>
          <c:extLst>
            <c:ext xmlns:c16="http://schemas.microsoft.com/office/drawing/2014/chart" uri="{C3380CC4-5D6E-409C-BE32-E72D297353CC}">
              <c16:uniqueId val="{00000002-56D1-47D4-92D3-33296CFA43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14887680"/>
        <c:axId val="52070656"/>
      </c:lineChart>
      <c:catAx>
        <c:axId val="1148876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52070656"/>
        <c:crosses val="autoZero"/>
        <c:auto val="1"/>
        <c:lblAlgn val="ctr"/>
        <c:lblOffset val="100"/>
        <c:noMultiLvlLbl val="0"/>
      </c:catAx>
      <c:valAx>
        <c:axId val="5207065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crossAx val="114887680"/>
        <c:crosses val="autoZero"/>
        <c:crossBetween val="between"/>
        <c:majorUnit val="100"/>
      </c:valAx>
      <c:spPr>
        <a:noFill/>
        <a:ln w="21559">
          <a:noFill/>
        </a:ln>
      </c:spPr>
    </c:plotArea>
    <c:plotVisOnly val="1"/>
    <c:dispBlanksAs val="zero"/>
    <c:showDLblsOverMax val="0"/>
  </c:chart>
  <c:txPr>
    <a:bodyPr/>
    <a:lstStyle/>
    <a:p>
      <a:pPr>
        <a:defRPr sz="1526"/>
      </a:pPr>
      <a:endParaRPr lang="lt-LT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634940995012098E-2"/>
          <c:y val="0.19689516751582523"/>
          <c:w val="0.52576192832830981"/>
          <c:h val="0.80310483248417475"/>
        </c:manualLayout>
      </c:layout>
      <c:pie3DChart>
        <c:varyColors val="1"/>
        <c:ser>
          <c:idx val="0"/>
          <c:order val="0"/>
          <c:tx>
            <c:strRef>
              <c:f>Lapas1!$B$1</c:f>
              <c:strCache>
                <c:ptCount val="1"/>
                <c:pt idx="0">
                  <c:v>Stulpelis1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400" smtClean="0"/>
                      <a:t>22%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1D1D-44E4-8895-BBA4EB5C23BD}"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400" smtClean="0"/>
                      <a:t>15%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1D1D-44E4-8895-BBA4EB5C23BD}"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1400" smtClean="0"/>
                      <a:t>63%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1D1D-44E4-8895-BBA4EB5C23B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lt-LT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Lapas1!$A$2:$A$4</c:f>
              <c:strCache>
                <c:ptCount val="3"/>
                <c:pt idx="0">
                  <c:v>Ikimokyklinio ugdymo programa</c:v>
                </c:pt>
                <c:pt idx="1">
                  <c:v>Priešmokyklinio ugdymo programa</c:v>
                </c:pt>
                <c:pt idx="2">
                  <c:v>Pradinio, pagrindinio, vidurinio ugdymo programos</c:v>
                </c:pt>
              </c:strCache>
            </c:strRef>
          </c:cat>
          <c:val>
            <c:numRef>
              <c:f>Lapas1!$B$2:$B$4</c:f>
              <c:numCache>
                <c:formatCode>0%</c:formatCode>
                <c:ptCount val="3"/>
                <c:pt idx="0">
                  <c:v>0.2</c:v>
                </c:pt>
                <c:pt idx="1">
                  <c:v>0.18</c:v>
                </c:pt>
                <c:pt idx="2">
                  <c:v>0.62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1D1D-44E4-8895-BBA4EB5C23BD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egendEntry>
        <c:idx val="0"/>
        <c:txPr>
          <a:bodyPr/>
          <a:lstStyle/>
          <a:p>
            <a:pPr>
              <a:defRPr sz="1400"/>
            </a:pPr>
            <a:endParaRPr lang="lt-LT"/>
          </a:p>
        </c:txPr>
      </c:legendEntry>
      <c:legendEntry>
        <c:idx val="1"/>
        <c:txPr>
          <a:bodyPr/>
          <a:lstStyle/>
          <a:p>
            <a:pPr>
              <a:defRPr sz="1400"/>
            </a:pPr>
            <a:endParaRPr lang="lt-LT"/>
          </a:p>
        </c:txPr>
      </c:legendEntry>
      <c:legendEntry>
        <c:idx val="2"/>
        <c:txPr>
          <a:bodyPr/>
          <a:lstStyle/>
          <a:p>
            <a:pPr>
              <a:defRPr sz="1400"/>
            </a:pPr>
            <a:endParaRPr lang="lt-LT"/>
          </a:p>
        </c:txPr>
      </c:legendEntry>
      <c:layout>
        <c:manualLayout>
          <c:xMode val="edge"/>
          <c:yMode val="edge"/>
          <c:x val="0.61989144063358037"/>
          <c:y val="9.1197828212649892E-2"/>
          <c:w val="0.38010864160071473"/>
          <c:h val="0.90880217178735012"/>
        </c:manualLayout>
      </c:layout>
      <c:overlay val="0"/>
      <c:txPr>
        <a:bodyPr/>
        <a:lstStyle/>
        <a:p>
          <a:pPr>
            <a:defRPr sz="1400"/>
          </a:pPr>
          <a:endParaRPr lang="lt-LT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1.308052492812452E-2"/>
          <c:y val="0.14088624191668297"/>
          <c:w val="0.52726323091472216"/>
          <c:h val="0.81341094375757195"/>
        </c:manualLayout>
      </c:layout>
      <c:pie3DChart>
        <c:varyColors val="1"/>
        <c:ser>
          <c:idx val="0"/>
          <c:order val="0"/>
          <c:tx>
            <c:strRef>
              <c:f>Lapas1!$B$1</c:f>
              <c:strCache>
                <c:ptCount val="1"/>
                <c:pt idx="0">
                  <c:v>Pardavimas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lt-LT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Lapas1!$A$2:$A$3</c:f>
              <c:strCache>
                <c:ptCount val="2"/>
                <c:pt idx="0">
                  <c:v>Vertinti Raseinių rajono švietimo pagalbos tarnyboje </c:v>
                </c:pt>
                <c:pt idx="1">
                  <c:v>Nevertinti Raseinių rajono švietimo pagalbos tarnyboje </c:v>
                </c:pt>
              </c:strCache>
            </c:strRef>
          </c:cat>
          <c:val>
            <c:numRef>
              <c:f>Lapas1!$B$2:$B$3</c:f>
              <c:numCache>
                <c:formatCode>0%</c:formatCode>
                <c:ptCount val="2"/>
                <c:pt idx="0">
                  <c:v>0.4</c:v>
                </c:pt>
                <c:pt idx="1">
                  <c:v>0.6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BB6-45B0-9F25-3025D3C69426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egendEntry>
        <c:idx val="0"/>
        <c:txPr>
          <a:bodyPr/>
          <a:lstStyle/>
          <a:p>
            <a:pPr>
              <a:defRPr sz="1400"/>
            </a:pPr>
            <a:endParaRPr lang="lt-LT"/>
          </a:p>
        </c:txPr>
      </c:legendEntry>
      <c:legendEntry>
        <c:idx val="1"/>
        <c:txPr>
          <a:bodyPr/>
          <a:lstStyle/>
          <a:p>
            <a:pPr>
              <a:defRPr sz="1400"/>
            </a:pPr>
            <a:endParaRPr lang="lt-LT"/>
          </a:p>
        </c:txPr>
      </c:legendEntry>
      <c:layout/>
      <c:overlay val="0"/>
      <c:txPr>
        <a:bodyPr/>
        <a:lstStyle/>
        <a:p>
          <a:pPr>
            <a:defRPr sz="1400"/>
          </a:pPr>
          <a:endParaRPr lang="lt-LT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9380878619741168E-2"/>
          <c:y val="0.10203104827432968"/>
          <c:w val="0.65030237749837683"/>
          <c:h val="0.80810130292036519"/>
        </c:manualLayout>
      </c:layout>
      <c:pie3DChart>
        <c:varyColors val="1"/>
        <c:ser>
          <c:idx val="0"/>
          <c:order val="0"/>
          <c:tx>
            <c:strRef>
              <c:f>Lapas1!$B$1</c:f>
              <c:strCache>
                <c:ptCount val="1"/>
                <c:pt idx="0">
                  <c:v>Stulpelis1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lt-LT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Lapas1!$A$2:$A$5</c:f>
              <c:strCache>
                <c:ptCount val="4"/>
                <c:pt idx="0">
                  <c:v>Nedideli</c:v>
                </c:pt>
                <c:pt idx="1">
                  <c:v>Vidutiniai</c:v>
                </c:pt>
                <c:pt idx="2">
                  <c:v>Dideli</c:v>
                </c:pt>
                <c:pt idx="3">
                  <c:v>Labai dideli</c:v>
                </c:pt>
              </c:strCache>
            </c:strRef>
          </c:cat>
          <c:val>
            <c:numRef>
              <c:f>Lapas1!$B$2:$B$5</c:f>
              <c:numCache>
                <c:formatCode>0%</c:formatCode>
                <c:ptCount val="4"/>
                <c:pt idx="0">
                  <c:v>0.61</c:v>
                </c:pt>
                <c:pt idx="1">
                  <c:v>0.28999999999999998</c:v>
                </c:pt>
                <c:pt idx="2">
                  <c:v>0.09</c:v>
                </c:pt>
                <c:pt idx="3">
                  <c:v>0.01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DEF-44B9-8718-0712C112F449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ayout/>
      <c:overlay val="0"/>
      <c:txPr>
        <a:bodyPr/>
        <a:lstStyle/>
        <a:p>
          <a:pPr>
            <a:defRPr sz="1400"/>
          </a:pPr>
          <a:endParaRPr lang="lt-LT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Lapas1!$B$1</c:f>
              <c:strCache>
                <c:ptCount val="1"/>
                <c:pt idx="0">
                  <c:v>Stulpelis1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400" dirty="0" smtClean="0"/>
                      <a:t>3%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A6F3-4A9C-9EB4-AF1BEB26DF39}"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400" dirty="0" smtClean="0"/>
                      <a:t>89%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A6F3-4A9C-9EB4-AF1BEB26DF39}"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1400" dirty="0" smtClean="0"/>
                      <a:t>8%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A6F3-4A9C-9EB4-AF1BEB26DF39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 sz="1400" smtClean="0"/>
                      <a:t>0,1</a:t>
                    </a:r>
                    <a:r>
                      <a:rPr lang="en-US" sz="1400"/>
                      <a:t>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A6F3-4A9C-9EB4-AF1BEB26DF3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lt-LT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Lapas1!$A$2:$A$4</c:f>
              <c:strCache>
                <c:ptCount val="3"/>
                <c:pt idx="0">
                  <c:v>Sunkumai</c:v>
                </c:pt>
                <c:pt idx="1">
                  <c:v>Sutrikimai</c:v>
                </c:pt>
                <c:pt idx="2">
                  <c:v>Negalios</c:v>
                </c:pt>
              </c:strCache>
            </c:strRef>
          </c:cat>
          <c:val>
            <c:numRef>
              <c:f>Lapas1!$B$2:$B$4</c:f>
              <c:numCache>
                <c:formatCode>General</c:formatCode>
                <c:ptCount val="3"/>
                <c:pt idx="0">
                  <c:v>3</c:v>
                </c:pt>
                <c:pt idx="1">
                  <c:v>89</c:v>
                </c:pt>
                <c:pt idx="2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A6F3-4A9C-9EB4-AF1BEB26DF39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ayout/>
      <c:overlay val="0"/>
      <c:txPr>
        <a:bodyPr/>
        <a:lstStyle/>
        <a:p>
          <a:pPr>
            <a:defRPr sz="1400"/>
          </a:pPr>
          <a:endParaRPr lang="lt-LT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6942815958690486E-2"/>
          <c:y val="8.6094265475858175E-2"/>
          <c:w val="0.51735953070939067"/>
          <c:h val="0.81011561754109407"/>
        </c:manualLayout>
      </c:layout>
      <c:pie3DChart>
        <c:varyColors val="1"/>
        <c:ser>
          <c:idx val="0"/>
          <c:order val="0"/>
          <c:tx>
            <c:strRef>
              <c:f>Lapas1!$B$1</c:f>
              <c:strCache>
                <c:ptCount val="1"/>
                <c:pt idx="0">
                  <c:v>Stulpelis1</c:v>
                </c:pt>
              </c:strCache>
            </c:strRef>
          </c:tx>
          <c:explosion val="3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lt-LT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Lapas1!$A$2:$A$6</c:f>
              <c:strCache>
                <c:ptCount val="5"/>
                <c:pt idx="0">
                  <c:v>Intelekto sutrikimas</c:v>
                </c:pt>
                <c:pt idx="1">
                  <c:v>Judesio ir padėties bei neorologiniai sutrikimai</c:v>
                </c:pt>
                <c:pt idx="2">
                  <c:v>Kompleksinių ir kitų negalių</c:v>
                </c:pt>
                <c:pt idx="3">
                  <c:v>Įvairiapusiai raidos sutrikimai</c:v>
                </c:pt>
                <c:pt idx="4">
                  <c:v>Klausos sutrikimai</c:v>
                </c:pt>
              </c:strCache>
            </c:strRef>
          </c:cat>
          <c:val>
            <c:numRef>
              <c:f>Lapas1!$B$2:$B$6</c:f>
              <c:numCache>
                <c:formatCode>0%</c:formatCode>
                <c:ptCount val="5"/>
                <c:pt idx="0">
                  <c:v>0.71</c:v>
                </c:pt>
                <c:pt idx="1">
                  <c:v>0.14000000000000001</c:v>
                </c:pt>
                <c:pt idx="2">
                  <c:v>0.01</c:v>
                </c:pt>
                <c:pt idx="3">
                  <c:v>0.12</c:v>
                </c:pt>
                <c:pt idx="4">
                  <c:v>0.02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825-42DD-8334-73AECAAF5F5E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0522070750548163"/>
          <c:y val="0.15064812797862748"/>
          <c:w val="0.38112462162942873"/>
          <c:h val="0.84935187202137252"/>
        </c:manualLayout>
      </c:layout>
      <c:overlay val="0"/>
      <c:txPr>
        <a:bodyPr/>
        <a:lstStyle/>
        <a:p>
          <a:pPr>
            <a:defRPr sz="1400"/>
          </a:pPr>
          <a:endParaRPr lang="lt-LT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Lapas1!$B$1</c:f>
              <c:strCache>
                <c:ptCount val="1"/>
                <c:pt idx="0">
                  <c:v>Stulpelis1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lt-LT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Lapas1!$A$2:$A$5</c:f>
              <c:strCache>
                <c:ptCount val="4"/>
                <c:pt idx="0">
                  <c:v>Kalbėjimo ir kalbos</c:v>
                </c:pt>
                <c:pt idx="1">
                  <c:v>Mokymosi sutrikimai</c:v>
                </c:pt>
                <c:pt idx="2">
                  <c:v>Kompleksiniai sutrikimai</c:v>
                </c:pt>
                <c:pt idx="3">
                  <c:v>Elgesio ir emocijų sutrikimai</c:v>
                </c:pt>
              </c:strCache>
            </c:strRef>
          </c:cat>
          <c:val>
            <c:numRef>
              <c:f>Lapas1!$B$2:$B$5</c:f>
              <c:numCache>
                <c:formatCode>0%</c:formatCode>
                <c:ptCount val="4"/>
                <c:pt idx="0">
                  <c:v>0.7</c:v>
                </c:pt>
                <c:pt idx="1">
                  <c:v>0.14000000000000001</c:v>
                </c:pt>
                <c:pt idx="2">
                  <c:v>0.14000000000000001</c:v>
                </c:pt>
                <c:pt idx="3">
                  <c:v>0.02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E46-4C97-8414-06FE88D5401F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6647001499147562"/>
          <c:y val="0.15453838462393069"/>
          <c:w val="0.32046559298623883"/>
          <c:h val="0.58449348539817414"/>
        </c:manualLayout>
      </c:layout>
      <c:overlay val="0"/>
      <c:txPr>
        <a:bodyPr/>
        <a:lstStyle/>
        <a:p>
          <a:pPr>
            <a:defRPr sz="1400"/>
          </a:pPr>
          <a:endParaRPr lang="lt-LT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4.0818249449076685E-4"/>
          <c:y val="0.18487810251484421"/>
          <c:w val="0.55045079379365724"/>
          <c:h val="0.81512189748515584"/>
        </c:manualLayout>
      </c:layout>
      <c:pie3DChart>
        <c:varyColors val="1"/>
        <c:ser>
          <c:idx val="0"/>
          <c:order val="0"/>
          <c:tx>
            <c:strRef>
              <c:f>Lapas1!$B$1</c:f>
              <c:strCache>
                <c:ptCount val="1"/>
                <c:pt idx="0">
                  <c:v>Stulpelis1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lt-LT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Lapas1!$A$2:$A$5</c:f>
              <c:strCache>
                <c:ptCount val="3"/>
                <c:pt idx="0">
                  <c:v>Sulėtėjusi raida</c:v>
                </c:pt>
                <c:pt idx="1">
                  <c:v>Nerealizuoti ypatingi gabumai</c:v>
                </c:pt>
                <c:pt idx="2">
                  <c:v>Nepalankūs aplinkos veiksniai</c:v>
                </c:pt>
              </c:strCache>
            </c:strRef>
          </c:cat>
          <c:val>
            <c:numRef>
              <c:f>Lapas1!$B$2:$B$5</c:f>
              <c:numCache>
                <c:formatCode>0%</c:formatCode>
                <c:ptCount val="4"/>
                <c:pt idx="0">
                  <c:v>0.91</c:v>
                </c:pt>
                <c:pt idx="1">
                  <c:v>0.06</c:v>
                </c:pt>
                <c:pt idx="2">
                  <c:v>0.03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85F-4FF2-85E1-F604533FD3FF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egendEntry>
        <c:idx val="3"/>
        <c:delete val="1"/>
      </c:legendEntry>
      <c:layout>
        <c:manualLayout>
          <c:xMode val="edge"/>
          <c:yMode val="edge"/>
          <c:x val="0.6852185200237948"/>
          <c:y val="0.33953932741751525"/>
          <c:w val="0.30138634385208957"/>
          <c:h val="0.38624308688948922"/>
        </c:manualLayout>
      </c:layout>
      <c:overlay val="0"/>
      <c:txPr>
        <a:bodyPr/>
        <a:lstStyle/>
        <a:p>
          <a:pPr>
            <a:defRPr sz="1400"/>
          </a:pPr>
          <a:endParaRPr lang="lt-LT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Lapas1!$B$1</c:f>
              <c:strCache>
                <c:ptCount val="1"/>
                <c:pt idx="0">
                  <c:v>Pardavimas</c:v>
                </c:pt>
              </c:strCache>
            </c:strRef>
          </c:tx>
          <c:explosion val="4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lt-LT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Lapas1!$A$2:$A$3</c:f>
              <c:strCache>
                <c:ptCount val="2"/>
                <c:pt idx="0">
                  <c:v>Pritaikytos programos</c:v>
                </c:pt>
                <c:pt idx="1">
                  <c:v>Individualizuotos programos</c:v>
                </c:pt>
              </c:strCache>
            </c:strRef>
          </c:cat>
          <c:val>
            <c:numRef>
              <c:f>Lapas1!$B$2:$B$3</c:f>
              <c:numCache>
                <c:formatCode>0%</c:formatCode>
                <c:ptCount val="2"/>
                <c:pt idx="0">
                  <c:v>0.85</c:v>
                </c:pt>
                <c:pt idx="1">
                  <c:v>0.15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12A-4F2B-BF1C-9E88079EF931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59654359205538121"/>
          <c:y val="0.35402192373012198"/>
          <c:w val="0.38822994122823634"/>
          <c:h val="0.29195615253975604"/>
        </c:manualLayout>
      </c:layout>
      <c:overlay val="0"/>
      <c:txPr>
        <a:bodyPr/>
        <a:lstStyle/>
        <a:p>
          <a:pPr>
            <a:defRPr sz="1400"/>
          </a:pPr>
          <a:endParaRPr lang="lt-LT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"/>
          <c:y val="3.9032700070362302E-4"/>
          <c:w val="1"/>
          <c:h val="0.83405105661660484"/>
        </c:manualLayout>
      </c:layout>
      <c:lineChart>
        <c:grouping val="standard"/>
        <c:varyColors val="0"/>
        <c:ser>
          <c:idx val="0"/>
          <c:order val="0"/>
          <c:tx>
            <c:strRef>
              <c:f>Lapas1!$B$1</c:f>
              <c:strCache>
                <c:ptCount val="1"/>
                <c:pt idx="0">
                  <c:v>2015 m.</c:v>
                </c:pt>
              </c:strCache>
            </c:strRef>
          </c:tx>
          <c:spPr>
            <a:ln w="317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1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Lapas1!$A$2:$A$6</c:f>
              <c:strCache>
                <c:ptCount val="5"/>
                <c:pt idx="0">
                  <c:v>Specialiojo pedagogo</c:v>
                </c:pt>
                <c:pt idx="1">
                  <c:v>Logopedo</c:v>
                </c:pt>
                <c:pt idx="2">
                  <c:v>Socialinio pedagogo</c:v>
                </c:pt>
                <c:pt idx="3">
                  <c:v>Psichologo</c:v>
                </c:pt>
                <c:pt idx="4">
                  <c:v>Mokytojo padėjėjo</c:v>
                </c:pt>
              </c:strCache>
            </c:strRef>
          </c:cat>
          <c:val>
            <c:numRef>
              <c:f>Lapas1!$B$2:$B$6</c:f>
              <c:numCache>
                <c:formatCode>0%</c:formatCode>
                <c:ptCount val="5"/>
                <c:pt idx="0">
                  <c:v>0.25</c:v>
                </c:pt>
                <c:pt idx="1">
                  <c:v>0.91</c:v>
                </c:pt>
                <c:pt idx="2">
                  <c:v>0.28000000000000003</c:v>
                </c:pt>
                <c:pt idx="3">
                  <c:v>0.08</c:v>
                </c:pt>
                <c:pt idx="4">
                  <c:v>0.09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924C-4ED7-A7E8-49F575EC0775}"/>
            </c:ext>
          </c:extLst>
        </c:ser>
        <c:ser>
          <c:idx val="1"/>
          <c:order val="1"/>
          <c:tx>
            <c:strRef>
              <c:f>Lapas1!$C$1</c:f>
              <c:strCache>
                <c:ptCount val="1"/>
                <c:pt idx="0">
                  <c:v>2016 m. </c:v>
                </c:pt>
              </c:strCache>
            </c:strRef>
          </c:tx>
          <c:spPr>
            <a:ln w="3175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2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Lapas1!$A$2:$A$6</c:f>
              <c:strCache>
                <c:ptCount val="5"/>
                <c:pt idx="0">
                  <c:v>Specialiojo pedagogo</c:v>
                </c:pt>
                <c:pt idx="1">
                  <c:v>Logopedo</c:v>
                </c:pt>
                <c:pt idx="2">
                  <c:v>Socialinio pedagogo</c:v>
                </c:pt>
                <c:pt idx="3">
                  <c:v>Psichologo</c:v>
                </c:pt>
                <c:pt idx="4">
                  <c:v>Mokytojo padėjėjo</c:v>
                </c:pt>
              </c:strCache>
            </c:strRef>
          </c:cat>
          <c:val>
            <c:numRef>
              <c:f>Lapas1!$C$2:$C$6</c:f>
              <c:numCache>
                <c:formatCode>0%</c:formatCode>
                <c:ptCount val="5"/>
                <c:pt idx="0">
                  <c:v>0.28000000000000003</c:v>
                </c:pt>
                <c:pt idx="1">
                  <c:v>0.82</c:v>
                </c:pt>
                <c:pt idx="2">
                  <c:v>0.28000000000000003</c:v>
                </c:pt>
                <c:pt idx="3">
                  <c:v>0.11</c:v>
                </c:pt>
                <c:pt idx="4">
                  <c:v>0.12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924C-4ED7-A7E8-49F575EC0775}"/>
            </c:ext>
          </c:extLst>
        </c:ser>
        <c:ser>
          <c:idx val="2"/>
          <c:order val="2"/>
          <c:tx>
            <c:strRef>
              <c:f>Lapas1!$D$1</c:f>
              <c:strCache>
                <c:ptCount val="1"/>
                <c:pt idx="0">
                  <c:v>2017 m. 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Lapas1!$A$2:$A$6</c:f>
              <c:strCache>
                <c:ptCount val="5"/>
                <c:pt idx="0">
                  <c:v>Specialiojo pedagogo</c:v>
                </c:pt>
                <c:pt idx="1">
                  <c:v>Logopedo</c:v>
                </c:pt>
                <c:pt idx="2">
                  <c:v>Socialinio pedagogo</c:v>
                </c:pt>
                <c:pt idx="3">
                  <c:v>Psichologo</c:v>
                </c:pt>
                <c:pt idx="4">
                  <c:v>Mokytojo padėjėjo</c:v>
                </c:pt>
              </c:strCache>
            </c:strRef>
          </c:cat>
          <c:val>
            <c:numRef>
              <c:f>Lapas1!$D$2:$D$6</c:f>
              <c:numCache>
                <c:formatCode>0%</c:formatCode>
                <c:ptCount val="5"/>
                <c:pt idx="0">
                  <c:v>0.26</c:v>
                </c:pt>
                <c:pt idx="1">
                  <c:v>0.74</c:v>
                </c:pt>
                <c:pt idx="2">
                  <c:v>0.28999999999999998</c:v>
                </c:pt>
                <c:pt idx="3">
                  <c:v>0.16</c:v>
                </c:pt>
                <c:pt idx="4">
                  <c:v>0.15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924C-4ED7-A7E8-49F575EC0775}"/>
            </c:ext>
          </c:extLst>
        </c:ser>
        <c:ser>
          <c:idx val="3"/>
          <c:order val="3"/>
          <c:tx>
            <c:strRef>
              <c:f>Lapas1!$E$1</c:f>
              <c:strCache>
                <c:ptCount val="1"/>
                <c:pt idx="0">
                  <c:v>2018 m. 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Lapas1!$A$2:$A$6</c:f>
              <c:strCache>
                <c:ptCount val="5"/>
                <c:pt idx="0">
                  <c:v>Specialiojo pedagogo</c:v>
                </c:pt>
                <c:pt idx="1">
                  <c:v>Logopedo</c:v>
                </c:pt>
                <c:pt idx="2">
                  <c:v>Socialinio pedagogo</c:v>
                </c:pt>
                <c:pt idx="3">
                  <c:v>Psichologo</c:v>
                </c:pt>
                <c:pt idx="4">
                  <c:v>Mokytojo padėjėjo</c:v>
                </c:pt>
              </c:strCache>
            </c:strRef>
          </c:cat>
          <c:val>
            <c:numRef>
              <c:f>Lapas1!$E$2:$E$6</c:f>
              <c:numCache>
                <c:formatCode>0%</c:formatCode>
                <c:ptCount val="5"/>
                <c:pt idx="0">
                  <c:v>0.28000000000000003</c:v>
                </c:pt>
                <c:pt idx="1">
                  <c:v>0.82</c:v>
                </c:pt>
                <c:pt idx="2">
                  <c:v>0.37</c:v>
                </c:pt>
                <c:pt idx="3">
                  <c:v>0.15</c:v>
                </c:pt>
                <c:pt idx="4">
                  <c:v>0.19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924C-4ED7-A7E8-49F575EC0775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47630848"/>
        <c:axId val="159598272"/>
      </c:lineChart>
      <c:catAx>
        <c:axId val="4763084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159598272"/>
        <c:crosses val="autoZero"/>
        <c:auto val="1"/>
        <c:lblAlgn val="ctr"/>
        <c:lblOffset val="100"/>
        <c:noMultiLvlLbl val="0"/>
      </c:catAx>
      <c:valAx>
        <c:axId val="159598272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crossAx val="476308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lt-LT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lt-LT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9047223919564493E-2"/>
          <c:y val="9.1894882050142582E-2"/>
          <c:w val="0.52902507360293305"/>
          <c:h val="0.81621023589971486"/>
        </c:manualLayout>
      </c:layout>
      <c:pie3DChart>
        <c:varyColors val="1"/>
        <c:ser>
          <c:idx val="0"/>
          <c:order val="0"/>
          <c:tx>
            <c:strRef>
              <c:f>Lapas1!$B$1</c:f>
              <c:strCache>
                <c:ptCount val="1"/>
                <c:pt idx="0">
                  <c:v>Pardavimas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lt-LT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Lapas1!$A$2:$A$5</c:f>
              <c:strCache>
                <c:ptCount val="4"/>
                <c:pt idx="0">
                  <c:v>Negalia dėl nežymaus intelekto sutrikimo</c:v>
                </c:pt>
                <c:pt idx="1">
                  <c:v>Negalia dėl vidutinio intelekto sutrikimo</c:v>
                </c:pt>
                <c:pt idx="2">
                  <c:v>Negalia dėl žymaus intelekto sutrikimo</c:v>
                </c:pt>
                <c:pt idx="3">
                  <c:v>Kompleksinė negalia</c:v>
                </c:pt>
              </c:strCache>
            </c:strRef>
          </c:cat>
          <c:val>
            <c:numRef>
              <c:f>Lapas1!$B$2:$B$5</c:f>
              <c:numCache>
                <c:formatCode>0%</c:formatCode>
                <c:ptCount val="4"/>
                <c:pt idx="0">
                  <c:v>0.52</c:v>
                </c:pt>
                <c:pt idx="1">
                  <c:v>0.26</c:v>
                </c:pt>
                <c:pt idx="2">
                  <c:v>0.02</c:v>
                </c:pt>
                <c:pt idx="3">
                  <c:v>0.2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B13-46F6-87F3-FD51FB1B8BD7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6003030913231864"/>
          <c:y val="3.3492918349574047E-2"/>
          <c:w val="0.32674199394511722"/>
          <c:h val="0.80431744143123896"/>
        </c:manualLayout>
      </c:layout>
      <c:overlay val="0"/>
      <c:txPr>
        <a:bodyPr/>
        <a:lstStyle/>
        <a:p>
          <a:pPr>
            <a:defRPr sz="1400">
              <a:solidFill>
                <a:schemeClr val="tx1"/>
              </a:solidFill>
            </a:defRPr>
          </a:pPr>
          <a:endParaRPr lang="lt-LT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2398252046069268E-4"/>
          <c:y val="0.198486706340126"/>
          <c:w val="0.54064401794862305"/>
          <c:h val="0.801513293659874"/>
        </c:manualLayout>
      </c:layout>
      <c:pie3DChart>
        <c:varyColors val="1"/>
        <c:ser>
          <c:idx val="0"/>
          <c:order val="0"/>
          <c:tx>
            <c:strRef>
              <c:f>Lapas1!$B$1</c:f>
              <c:strCache>
                <c:ptCount val="1"/>
                <c:pt idx="0">
                  <c:v>Pardavimas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Lapas1!$A$2:$A$3</c:f>
              <c:strCache>
                <c:ptCount val="2"/>
                <c:pt idx="0">
                  <c:v>Dideli</c:v>
                </c:pt>
                <c:pt idx="1">
                  <c:v>Labai dideli</c:v>
                </c:pt>
              </c:strCache>
            </c:strRef>
          </c:cat>
          <c:val>
            <c:numRef>
              <c:f>Lapas1!$B$2:$B$3</c:f>
              <c:numCache>
                <c:formatCode>0%</c:formatCode>
                <c:ptCount val="2"/>
                <c:pt idx="0">
                  <c:v>0.87</c:v>
                </c:pt>
                <c:pt idx="1">
                  <c:v>0.13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459-4BDF-A4C5-046E2EF5B5C6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ayout/>
      <c:overlay val="0"/>
      <c:txPr>
        <a:bodyPr/>
        <a:lstStyle/>
        <a:p>
          <a:pPr>
            <a:defRPr>
              <a:solidFill>
                <a:schemeClr val="tx1"/>
              </a:solidFill>
            </a:defRPr>
          </a:pPr>
          <a:endParaRPr lang="lt-LT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s vietos rezervavimo ženklas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os vietos rezervavimo ženklas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B20B82-A701-4C08-A86C-260BD86A7990}" type="datetimeFigureOut">
              <a:rPr lang="lt-LT" smtClean="0"/>
              <a:t>2019-02-06</a:t>
            </a:fld>
            <a:endParaRPr lang="lt-LT"/>
          </a:p>
        </p:txBody>
      </p:sp>
      <p:sp>
        <p:nvSpPr>
          <p:cNvPr id="4" name="Poraštės vietos rezervavimo ženklas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5" name="Skaidrės numerio vietos rezervavimo ženklas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5279CB-B5C7-473E-B818-D7C380932833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1585251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s vietos rezervavimo ženklas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os vietos rezervavimo ženklas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D48492-5AB7-4EBA-B255-F7D1429C40FC}" type="datetimeFigureOut">
              <a:rPr lang="lt-LT" smtClean="0"/>
              <a:t>2019-02-06</a:t>
            </a:fld>
            <a:endParaRPr lang="lt-LT"/>
          </a:p>
        </p:txBody>
      </p:sp>
      <p:sp>
        <p:nvSpPr>
          <p:cNvPr id="4" name="Skaidrės vaizdo vietos rezervavimo ženkla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lt-LT"/>
          </a:p>
        </p:txBody>
      </p:sp>
      <p:sp>
        <p:nvSpPr>
          <p:cNvPr id="5" name="Pastabų vietos rezervavimo ženkl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lt-LT" smtClean="0"/>
              <a:t>Spustelėję redag. ruoš. teksto stilių</a:t>
            </a:r>
          </a:p>
          <a:p>
            <a:pPr lvl="1"/>
            <a:r>
              <a:rPr lang="lt-LT" smtClean="0"/>
              <a:t>Antras lygmuo</a:t>
            </a:r>
          </a:p>
          <a:p>
            <a:pPr lvl="2"/>
            <a:r>
              <a:rPr lang="lt-LT" smtClean="0"/>
              <a:t>Trečias lygmuo</a:t>
            </a:r>
          </a:p>
          <a:p>
            <a:pPr lvl="3"/>
            <a:r>
              <a:rPr lang="lt-LT" smtClean="0"/>
              <a:t>Ketvirtas lygmuo</a:t>
            </a:r>
          </a:p>
          <a:p>
            <a:pPr lvl="4"/>
            <a:r>
              <a:rPr lang="lt-LT" smtClean="0"/>
              <a:t>Penktas lygmuo</a:t>
            </a:r>
            <a:endParaRPr lang="lt-LT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D2B213-28AD-4EF3-A52D-47922BD2C10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661083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D2B213-28AD-4EF3-A52D-47922BD2C102}" type="slidenum">
              <a:rPr lang="lt-LT" smtClean="0"/>
              <a:t>1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6134324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Pavadinimo skaidrė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ntraštė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9" name="Antrinis pavadinima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lt-LT" smtClean="0"/>
              <a:t>Spustelėję redag. ruoš. paantrš. stilių</a:t>
            </a:r>
            <a:endParaRPr kumimoji="0" lang="en-US"/>
          </a:p>
        </p:txBody>
      </p:sp>
      <p:sp>
        <p:nvSpPr>
          <p:cNvPr id="28" name="Datos vietos rezervavimo ženklas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pPr>
              <a:defRPr/>
            </a:pPr>
            <a:endParaRPr lang="lt-LT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17" name="Poraštės vietos rezervavimo ženklas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pPr>
              <a:defRPr/>
            </a:pPr>
            <a:endParaRPr lang="lt-LT">
              <a:solidFill>
                <a:srgbClr val="FFFFFF"/>
              </a:solidFill>
            </a:endParaRPr>
          </a:p>
        </p:txBody>
      </p:sp>
      <p:sp>
        <p:nvSpPr>
          <p:cNvPr id="10" name="Stačiakampis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ačiakampis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Stačiakampis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Stačiakampis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Tiesioji jungtis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Tiesioji jungtis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Tiesioji jungtis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Tiesioji jungtis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Tiesioji jungtis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Tiesioji jungtis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Stačiakampis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as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as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as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as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as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kaidrės numerio vietos rezervavimo ženklas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pPr>
              <a:defRPr/>
            </a:pPr>
            <a:fld id="{6E6D4A01-FF66-4B77-A505-86BCC0B26F7E}" type="slidenum">
              <a:rPr lang="lt-LT" smtClean="0">
                <a:solidFill>
                  <a:srgbClr val="FFFFFF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lt-LT">
              <a:solidFill>
                <a:srgbClr val="FFFFFF">
                  <a:tint val="75000"/>
                </a:srgb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avadinimas ir turin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8" name="Turinio vietos rezervavimo ženklas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7" name="Datos vietos rezervavimo ženklas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>
              <a:defRPr/>
            </a:pPr>
            <a:endParaRPr lang="lt-LT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9" name="Skaidrės numerio vietos rezervavimo ženklas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>
              <a:defRPr/>
            </a:pPr>
            <a:fld id="{CC4929E8-6252-47B5-B920-05FE1D2BB2F4}" type="slidenum">
              <a:rPr lang="lt-LT" smtClean="0">
                <a:solidFill>
                  <a:srgbClr val="FFFFFF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lt-LT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10" name="Poraštės vietos rezervavimo ženklas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>
              <a:defRPr/>
            </a:pPr>
            <a:endParaRPr lang="lt-LT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kcijos antraštė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lt-LT" smtClean="0"/>
              <a:t>Spustelėję redag. ruoš. teksto stilių</a:t>
            </a:r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pPr>
              <a:defRPr/>
            </a:pPr>
            <a:endParaRPr lang="lt-LT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pPr>
              <a:defRPr/>
            </a:pPr>
            <a:endParaRPr lang="lt-LT">
              <a:solidFill>
                <a:srgbClr val="FFFFFF"/>
              </a:solidFill>
            </a:endParaRPr>
          </a:p>
        </p:txBody>
      </p:sp>
      <p:sp>
        <p:nvSpPr>
          <p:cNvPr id="9" name="Stačiakampis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Stačiakampis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ačiakampis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ačiakampis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Tiesioji jungtis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Tiesioji jungtis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Tiesioji jungtis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Tiesioji jungtis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Tiesioji jungtis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ačiakampis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as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as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as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as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as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Tiesioji jungtis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pPr>
              <a:defRPr/>
            </a:pPr>
            <a:fld id="{F0773754-203E-4EFD-88D5-B223BB804D05}" type="slidenum">
              <a:rPr lang="lt-LT" smtClean="0">
                <a:solidFill>
                  <a:srgbClr val="FFFFFF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lt-LT">
              <a:solidFill>
                <a:srgbClr val="FFFFFF">
                  <a:tint val="75000"/>
                </a:srgbClr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 turini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5" name="Datos vietos rezervavimo ženklas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lt-LT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lt-LT">
              <a:solidFill>
                <a:srgbClr val="FFFFFF"/>
              </a:solidFill>
            </a:endParaRPr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6B25C8-DC12-4E15-8513-0C7719FABEB9}" type="slidenum">
              <a:rPr lang="lt-LT" smtClean="0">
                <a:solidFill>
                  <a:srgbClr val="FFFFFF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lt-LT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9" name="Turinio vietos rezervavimo ženklas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11" name="Turinio vietos rezervavimo ženklas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Lyg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7" name="Datos vietos rezervavimo ženklas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lt-LT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8" name="Poraštės vietos rezervavimo ženklas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lt-LT">
              <a:solidFill>
                <a:srgbClr val="FFFFFF"/>
              </a:solidFill>
            </a:endParaRPr>
          </a:p>
        </p:txBody>
      </p:sp>
      <p:sp>
        <p:nvSpPr>
          <p:cNvPr id="9" name="Skaidrės numerio vietos rezervavimo ženklas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834C1F3-969A-4FC3-824C-05B245AEF189}" type="slidenum">
              <a:rPr lang="lt-LT" smtClean="0">
                <a:solidFill>
                  <a:srgbClr val="FFFFFF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lt-LT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11" name="Turinio vietos rezervavimo ženklas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13" name="Turinio vietos rezervavimo ženklas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12" name="Teksto vietos rezervavimo ženklas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lt-LT" smtClean="0"/>
              <a:t>Spustelėję redag. ruoš. teksto stilių</a:t>
            </a:r>
          </a:p>
        </p:txBody>
      </p:sp>
      <p:sp>
        <p:nvSpPr>
          <p:cNvPr id="14" name="Teksto vietos rezervavimo ženklas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lt-LT" smtClean="0"/>
              <a:t>Spustelėję redag. ruoš. teksto stilių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k pavad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6" name="Datos vietos rezervavimo ženklas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endParaRPr lang="lt-LT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32C1580E-2697-44DC-8C85-1E01007B6B6B}" type="slidenum">
              <a:rPr lang="lt-LT" smtClean="0">
                <a:solidFill>
                  <a:srgbClr val="FFFFFF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lt-LT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8" name="Poraštės vietos rezervavimo ženklas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lt-LT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ušč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os vietos rezervavimo ženklas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lt-LT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3" name="Poraštės vietos rezervavimo ženklas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lt-LT">
              <a:solidFill>
                <a:srgbClr val="FFFFFF"/>
              </a:solidFill>
            </a:endParaRPr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BCA5DF-B1CB-4666-98F5-93C296BD2D29}" type="slidenum">
              <a:rPr lang="lt-LT" smtClean="0">
                <a:solidFill>
                  <a:srgbClr val="FFFFFF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lt-LT">
              <a:solidFill>
                <a:srgbClr val="FFFFFF">
                  <a:tint val="75000"/>
                </a:srgbClr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Turinys ir antraštė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esioji jungtis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lt-LT" smtClean="0"/>
              <a:t>Spustelėję redag. ruoš. teksto stilių</a:t>
            </a:r>
          </a:p>
        </p:txBody>
      </p:sp>
      <p:sp>
        <p:nvSpPr>
          <p:cNvPr id="8" name="Tiesioji jungtis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Tiesioji jungtis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Tiesioji jungtis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ačiakampis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Tiesioji jungtis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as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Turinio vietos rezervavimo ženklas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21" name="Datos vietos rezervavimo ženklas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>
              <a:defRPr/>
            </a:pPr>
            <a:endParaRPr lang="lt-LT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22" name="Skaidrės numerio vietos rezervavimo ženklas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>
              <a:defRPr/>
            </a:pPr>
            <a:fld id="{D74317DF-C934-4AAD-B984-BD4712EF63F1}" type="slidenum">
              <a:rPr lang="lt-LT" smtClean="0">
                <a:solidFill>
                  <a:srgbClr val="FFFFFF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lt-LT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23" name="Poraštės vietos rezervavimo ženklas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>
              <a:defRPr/>
            </a:pPr>
            <a:endParaRPr lang="lt-LT">
              <a:solidFill>
                <a:srgbClr val="FFFFFF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aveikslėli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esioji jungtis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as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3" name="Paveikslėlio vietos rezervavimo ženklas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lt-LT" smtClean="0"/>
              <a:t>Spustelėkite piktogr. norėdami įtraukti pav.</a:t>
            </a:r>
            <a:endParaRPr kumimoji="0" lang="en-US" dirty="0"/>
          </a:p>
        </p:txBody>
      </p:sp>
      <p:sp>
        <p:nvSpPr>
          <p:cNvPr id="4" name="Teksto vietos rezervavimo ženklas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lt-LT" smtClean="0"/>
              <a:t>Spustelėję redag. ruoš. teksto stilių</a:t>
            </a:r>
          </a:p>
        </p:txBody>
      </p:sp>
      <p:sp>
        <p:nvSpPr>
          <p:cNvPr id="10" name="Tiesioji jungtis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Stačiakampis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Tiesioji jungtis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Tiesioji jungtis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Tiesioji jungtis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os vietos rezervavimo ženklas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endParaRPr lang="lt-LT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18" name="Skaidrės numerio vietos rezervavimo ženklas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F0F1A060-FA94-42CE-A7CA-CEC27FACF5CB}" type="slidenum">
              <a:rPr lang="lt-LT" smtClean="0">
                <a:solidFill>
                  <a:srgbClr val="FFFFFF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lt-LT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21" name="Poraštės vietos rezervavimo ženklas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lt-LT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Pavadinimas ir vertikalus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3" name="Vertikalaus teksto vietos rezervavimo ženklas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lt-LT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lt-LT">
              <a:solidFill>
                <a:srgbClr val="FFFFFF"/>
              </a:solidFill>
            </a:endParaRPr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E49D45-A208-408D-8FA2-81D11BFD3731}" type="slidenum">
              <a:rPr lang="lt-LT" smtClean="0">
                <a:solidFill>
                  <a:srgbClr val="FFFFFF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lt-LT">
              <a:solidFill>
                <a:srgbClr val="FFFFFF">
                  <a:tint val="75000"/>
                </a:srgbClr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us pavadinimas ir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us pavadinima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3" name="Vertikalaus teksto vietos rezervavimo ženklas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lt-LT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lt-LT">
              <a:solidFill>
                <a:srgbClr val="FFFFFF"/>
              </a:solidFill>
            </a:endParaRPr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3D5DA7-2356-4A70-B9D2-F67BAF9AC234}" type="slidenum">
              <a:rPr lang="lt-LT" smtClean="0">
                <a:solidFill>
                  <a:srgbClr val="FFFFFF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lt-LT">
              <a:solidFill>
                <a:srgbClr val="FFFFFF">
                  <a:tint val="75000"/>
                </a:srgbClr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Pavadinimo skaidrė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ntraštė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9" name="Antrinis pavadinima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lt-LT" smtClean="0"/>
              <a:t>Spustelėję redag. ruoš. paantrš. stilių</a:t>
            </a:r>
            <a:endParaRPr kumimoji="0" lang="en-US"/>
          </a:p>
        </p:txBody>
      </p:sp>
      <p:sp>
        <p:nvSpPr>
          <p:cNvPr id="28" name="Datos vietos rezervavimo ženklas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CE9B48E-4AF4-43C8-8A6D-02AD506921E9}" type="datetimeFigureOut">
              <a:rPr lang="lt-LT" smtClean="0"/>
              <a:t>2019-02-06</a:t>
            </a:fld>
            <a:endParaRPr lang="lt-LT"/>
          </a:p>
        </p:txBody>
      </p:sp>
      <p:sp>
        <p:nvSpPr>
          <p:cNvPr id="17" name="Poraštės vietos rezervavimo ženklas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lt-LT"/>
          </a:p>
        </p:txBody>
      </p:sp>
      <p:sp>
        <p:nvSpPr>
          <p:cNvPr id="10" name="Stačiakampis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ačiakampis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Stačiakampis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Stačiakampis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Tiesioji jungtis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Tiesioji jungtis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Tiesioji jungtis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Tiesioji jungtis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Tiesioji jungtis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Tiesioji jungtis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Stačiakampis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as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as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as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as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as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kaidrės numerio vietos rezervavimo ženklas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C6B54FA0-DFB6-4A81-BB5D-3915D29C4253}" type="slidenum">
              <a:rPr lang="lt-LT" smtClean="0"/>
              <a:t>‹#›</a:t>
            </a:fld>
            <a:endParaRPr lang="lt-L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avadinimas ir turin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8" name="Turinio vietos rezervavimo ženklas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7" name="Datos vietos rezervavimo ženklas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CE9B48E-4AF4-43C8-8A6D-02AD506921E9}" type="datetimeFigureOut">
              <a:rPr lang="lt-LT" smtClean="0"/>
              <a:t>2019-02-06</a:t>
            </a:fld>
            <a:endParaRPr lang="lt-LT"/>
          </a:p>
        </p:txBody>
      </p:sp>
      <p:sp>
        <p:nvSpPr>
          <p:cNvPr id="9" name="Skaidrės numerio vietos rezervavimo ženklas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6B54FA0-DFB6-4A81-BB5D-3915D29C4253}" type="slidenum">
              <a:rPr lang="lt-LT" smtClean="0"/>
              <a:t>‹#›</a:t>
            </a:fld>
            <a:endParaRPr lang="lt-LT"/>
          </a:p>
        </p:txBody>
      </p:sp>
      <p:sp>
        <p:nvSpPr>
          <p:cNvPr id="10" name="Poraštės vietos rezervavimo ženklas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lt-LT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kcijos antraštė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lt-LT" smtClean="0"/>
              <a:t>Spustelėję redag. ruoš. teksto stilių</a:t>
            </a:r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CE9B48E-4AF4-43C8-8A6D-02AD506921E9}" type="datetimeFigureOut">
              <a:rPr lang="lt-LT" smtClean="0"/>
              <a:t>2019-02-06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lt-LT"/>
          </a:p>
        </p:txBody>
      </p:sp>
      <p:sp>
        <p:nvSpPr>
          <p:cNvPr id="9" name="Stačiakampis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Stačiakampis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ačiakampis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ačiakampis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Tiesioji jungtis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Tiesioji jungtis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Tiesioji jungtis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Tiesioji jungtis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Tiesioji jungtis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ačiakampis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as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as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as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as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as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Tiesioji jungtis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C6B54FA0-DFB6-4A81-BB5D-3915D29C4253}" type="slidenum">
              <a:rPr lang="lt-LT" smtClean="0"/>
              <a:t>‹#›</a:t>
            </a:fld>
            <a:endParaRPr lang="lt-L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 turini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5" name="Datos vietos rezervavimo ženklas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9B48E-4AF4-43C8-8A6D-02AD506921E9}" type="datetimeFigureOut">
              <a:rPr lang="lt-LT" smtClean="0"/>
              <a:t>2019-02-06</a:t>
            </a:fld>
            <a:endParaRPr lang="lt-LT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54FA0-DFB6-4A81-BB5D-3915D29C4253}" type="slidenum">
              <a:rPr lang="lt-LT" smtClean="0"/>
              <a:t>‹#›</a:t>
            </a:fld>
            <a:endParaRPr lang="lt-LT"/>
          </a:p>
        </p:txBody>
      </p:sp>
      <p:sp>
        <p:nvSpPr>
          <p:cNvPr id="9" name="Turinio vietos rezervavimo ženklas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11" name="Turinio vietos rezervavimo ženklas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Lyg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7" name="Datos vietos rezervavimo ženklas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9B48E-4AF4-43C8-8A6D-02AD506921E9}" type="datetimeFigureOut">
              <a:rPr lang="lt-LT" smtClean="0"/>
              <a:t>2019-02-06</a:t>
            </a:fld>
            <a:endParaRPr lang="lt-LT"/>
          </a:p>
        </p:txBody>
      </p:sp>
      <p:sp>
        <p:nvSpPr>
          <p:cNvPr id="8" name="Poraštės vietos rezervavimo ženklas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9" name="Skaidrės numerio vietos rezervavimo ženklas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54FA0-DFB6-4A81-BB5D-3915D29C4253}" type="slidenum">
              <a:rPr lang="lt-LT" smtClean="0"/>
              <a:t>‹#›</a:t>
            </a:fld>
            <a:endParaRPr lang="lt-LT"/>
          </a:p>
        </p:txBody>
      </p:sp>
      <p:sp>
        <p:nvSpPr>
          <p:cNvPr id="11" name="Turinio vietos rezervavimo ženklas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13" name="Turinio vietos rezervavimo ženklas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12" name="Teksto vietos rezervavimo ženklas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lt-LT" smtClean="0"/>
              <a:t>Spustelėję redag. ruoš. teksto stilių</a:t>
            </a:r>
          </a:p>
        </p:txBody>
      </p:sp>
      <p:sp>
        <p:nvSpPr>
          <p:cNvPr id="14" name="Teksto vietos rezervavimo ženklas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lt-LT" smtClean="0"/>
              <a:t>Spustelėję redag. ruoš. teksto stilių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k pavad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6" name="Datos vietos rezervavimo ženklas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CE9B48E-4AF4-43C8-8A6D-02AD506921E9}" type="datetimeFigureOut">
              <a:rPr lang="lt-LT" smtClean="0"/>
              <a:t>2019-02-06</a:t>
            </a:fld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6B54FA0-DFB6-4A81-BB5D-3915D29C4253}" type="slidenum">
              <a:rPr lang="lt-LT" smtClean="0"/>
              <a:t>‹#›</a:t>
            </a:fld>
            <a:endParaRPr lang="lt-LT"/>
          </a:p>
        </p:txBody>
      </p:sp>
      <p:sp>
        <p:nvSpPr>
          <p:cNvPr id="8" name="Poraštės vietos rezervavimo ženklas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lt-LT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ušč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os vietos rezervavimo ženklas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9B48E-4AF4-43C8-8A6D-02AD506921E9}" type="datetimeFigureOut">
              <a:rPr lang="lt-LT" smtClean="0"/>
              <a:t>2019-02-06</a:t>
            </a:fld>
            <a:endParaRPr lang="lt-LT"/>
          </a:p>
        </p:txBody>
      </p:sp>
      <p:sp>
        <p:nvSpPr>
          <p:cNvPr id="3" name="Poraštės vietos rezervavimo ženklas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54FA0-DFB6-4A81-BB5D-3915D29C4253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Turinys ir antraštė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esioji jungtis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lt-LT" smtClean="0"/>
              <a:t>Spustelėję redag. ruoš. teksto stilių</a:t>
            </a:r>
          </a:p>
        </p:txBody>
      </p:sp>
      <p:sp>
        <p:nvSpPr>
          <p:cNvPr id="8" name="Tiesioji jungtis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Tiesioji jungtis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Tiesioji jungtis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ačiakampis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Tiesioji jungtis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as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Turinio vietos rezervavimo ženklas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21" name="Datos vietos rezervavimo ženklas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CE9B48E-4AF4-43C8-8A6D-02AD506921E9}" type="datetimeFigureOut">
              <a:rPr lang="lt-LT" smtClean="0"/>
              <a:t>2019-02-06</a:t>
            </a:fld>
            <a:endParaRPr lang="lt-LT"/>
          </a:p>
        </p:txBody>
      </p:sp>
      <p:sp>
        <p:nvSpPr>
          <p:cNvPr id="22" name="Skaidrės numerio vietos rezervavimo ženklas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6B54FA0-DFB6-4A81-BB5D-3915D29C4253}" type="slidenum">
              <a:rPr lang="lt-LT" smtClean="0"/>
              <a:t>‹#›</a:t>
            </a:fld>
            <a:endParaRPr lang="lt-LT"/>
          </a:p>
        </p:txBody>
      </p:sp>
      <p:sp>
        <p:nvSpPr>
          <p:cNvPr id="23" name="Poraštės vietos rezervavimo ženklas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lt-L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aveikslėli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esioji jungtis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as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3" name="Paveikslėlio vietos rezervavimo ženklas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lt-LT" smtClean="0"/>
              <a:t>Spustelėkite piktogr. norėdami įtraukti pav.</a:t>
            </a:r>
            <a:endParaRPr kumimoji="0" lang="en-US" dirty="0"/>
          </a:p>
        </p:txBody>
      </p:sp>
      <p:sp>
        <p:nvSpPr>
          <p:cNvPr id="4" name="Teksto vietos rezervavimo ženklas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lt-LT" smtClean="0"/>
              <a:t>Spustelėję redag. ruoš. teksto stilių</a:t>
            </a:r>
          </a:p>
        </p:txBody>
      </p:sp>
      <p:sp>
        <p:nvSpPr>
          <p:cNvPr id="10" name="Tiesioji jungtis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Stačiakampis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Tiesioji jungtis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Tiesioji jungtis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Tiesioji jungtis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os vietos rezervavimo ženklas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CE9B48E-4AF4-43C8-8A6D-02AD506921E9}" type="datetimeFigureOut">
              <a:rPr lang="lt-LT" smtClean="0"/>
              <a:t>2019-02-06</a:t>
            </a:fld>
            <a:endParaRPr lang="lt-LT"/>
          </a:p>
        </p:txBody>
      </p:sp>
      <p:sp>
        <p:nvSpPr>
          <p:cNvPr id="18" name="Skaidrės numerio vietos rezervavimo ženklas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6B54FA0-DFB6-4A81-BB5D-3915D29C4253}" type="slidenum">
              <a:rPr lang="lt-LT" smtClean="0"/>
              <a:t>‹#›</a:t>
            </a:fld>
            <a:endParaRPr lang="lt-LT"/>
          </a:p>
        </p:txBody>
      </p:sp>
      <p:sp>
        <p:nvSpPr>
          <p:cNvPr id="21" name="Poraštės vietos rezervavimo ženklas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lt-LT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Pavadinimas ir vertikalus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3" name="Vertikalaus teksto vietos rezervavimo ženklas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9B48E-4AF4-43C8-8A6D-02AD506921E9}" type="datetimeFigureOut">
              <a:rPr lang="lt-LT" smtClean="0"/>
              <a:t>2019-02-06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54FA0-DFB6-4A81-BB5D-3915D29C4253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us pavadinimas ir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us pavadinima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3" name="Vertikalaus teksto vietos rezervavimo ženklas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9B48E-4AF4-43C8-8A6D-02AD506921E9}" type="datetimeFigureOut">
              <a:rPr lang="lt-LT" smtClean="0"/>
              <a:t>2019-02-06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54FA0-DFB6-4A81-BB5D-3915D29C4253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esioji jungtis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Pavadinimo vietos rezervavimo ženkla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13" name="Teksto vietos rezervavimo ženklas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lt-LT" smtClean="0"/>
              <a:t>Spustelėję redag. ruoš. teksto stilių</a:t>
            </a:r>
          </a:p>
          <a:p>
            <a:pPr lvl="1" eaLnBrk="1" latinLnBrk="0" hangingPunct="1"/>
            <a:r>
              <a:rPr kumimoji="0" lang="lt-LT" smtClean="0"/>
              <a:t>Antras lygmuo</a:t>
            </a:r>
          </a:p>
          <a:p>
            <a:pPr lvl="2" eaLnBrk="1" latinLnBrk="0" hangingPunct="1"/>
            <a:r>
              <a:rPr kumimoji="0" lang="lt-LT" smtClean="0"/>
              <a:t>Trečias lygmuo</a:t>
            </a:r>
          </a:p>
          <a:p>
            <a:pPr lvl="3" eaLnBrk="1" latinLnBrk="0" hangingPunct="1"/>
            <a:r>
              <a:rPr kumimoji="0" lang="lt-LT" smtClean="0"/>
              <a:t>Ketvirtas lygmuo</a:t>
            </a:r>
          </a:p>
          <a:p>
            <a:pPr lvl="4" eaLnBrk="1" latinLnBrk="0" hangingPunct="1"/>
            <a:r>
              <a:rPr kumimoji="0" lang="lt-LT" smtClean="0"/>
              <a:t>Penktas lygmuo</a:t>
            </a:r>
            <a:endParaRPr kumimoji="0" lang="en-US"/>
          </a:p>
        </p:txBody>
      </p:sp>
      <p:sp>
        <p:nvSpPr>
          <p:cNvPr id="14" name="Datos vietos rezervavimo ženklas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lt-LT">
              <a:solidFill>
                <a:srgbClr val="FFFFFF">
                  <a:tint val="75000"/>
                </a:srgbClr>
              </a:solidFill>
              <a:latin typeface="Verdana" pitchFamily="34" charset="0"/>
              <a:cs typeface="Arial" charset="0"/>
            </a:endParaRPr>
          </a:p>
        </p:txBody>
      </p:sp>
      <p:sp>
        <p:nvSpPr>
          <p:cNvPr id="3" name="Poraštės vietos rezervavimo ženklas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lt-LT">
              <a:solidFill>
                <a:srgbClr val="FFFFFF"/>
              </a:solidFill>
              <a:latin typeface="Verdana" pitchFamily="34" charset="0"/>
              <a:cs typeface="Arial" charset="0"/>
            </a:endParaRPr>
          </a:p>
        </p:txBody>
      </p:sp>
      <p:sp>
        <p:nvSpPr>
          <p:cNvPr id="7" name="Tiesioji jungtis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esioji jungtis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ačiakampis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Tiesioji jungtis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as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kaidrės numerio vietos rezervavimo ženklas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1B8DB36-D1AE-4EC6-8896-630CE213CB42}" type="slidenum">
              <a:rPr lang="lt-LT" smtClean="0">
                <a:solidFill>
                  <a:srgbClr val="FFFFFF">
                    <a:tint val="75000"/>
                  </a:srgbClr>
                </a:solidFill>
                <a:latin typeface="Verdana" pitchFamily="34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lt-LT">
              <a:solidFill>
                <a:srgbClr val="FFFFFF">
                  <a:tint val="75000"/>
                </a:srgbClr>
              </a:solidFill>
              <a:latin typeface="Verdana" pitchFamily="34" charset="0"/>
              <a:cs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dissolv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esioji jungtis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Pavadinimo vietos rezervavimo ženkla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13" name="Teksto vietos rezervavimo ženklas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lt-LT" smtClean="0"/>
              <a:t>Spustelėję redag. ruoš. teksto stilių</a:t>
            </a:r>
          </a:p>
          <a:p>
            <a:pPr lvl="1" eaLnBrk="1" latinLnBrk="0" hangingPunct="1"/>
            <a:r>
              <a:rPr kumimoji="0" lang="lt-LT" smtClean="0"/>
              <a:t>Antras lygmuo</a:t>
            </a:r>
          </a:p>
          <a:p>
            <a:pPr lvl="2" eaLnBrk="1" latinLnBrk="0" hangingPunct="1"/>
            <a:r>
              <a:rPr kumimoji="0" lang="lt-LT" smtClean="0"/>
              <a:t>Trečias lygmuo</a:t>
            </a:r>
          </a:p>
          <a:p>
            <a:pPr lvl="3" eaLnBrk="1" latinLnBrk="0" hangingPunct="1"/>
            <a:r>
              <a:rPr kumimoji="0" lang="lt-LT" smtClean="0"/>
              <a:t>Ketvirtas lygmuo</a:t>
            </a:r>
          </a:p>
          <a:p>
            <a:pPr lvl="4" eaLnBrk="1" latinLnBrk="0" hangingPunct="1"/>
            <a:r>
              <a:rPr kumimoji="0" lang="lt-LT" smtClean="0"/>
              <a:t>Penktas lygmuo</a:t>
            </a:r>
            <a:endParaRPr kumimoji="0" lang="en-US"/>
          </a:p>
        </p:txBody>
      </p:sp>
      <p:sp>
        <p:nvSpPr>
          <p:cNvPr id="14" name="Datos vietos rezervavimo ženklas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CE9B48E-4AF4-43C8-8A6D-02AD506921E9}" type="datetimeFigureOut">
              <a:rPr lang="lt-LT" smtClean="0"/>
              <a:t>2019-02-06</a:t>
            </a:fld>
            <a:endParaRPr lang="lt-LT"/>
          </a:p>
        </p:txBody>
      </p:sp>
      <p:sp>
        <p:nvSpPr>
          <p:cNvPr id="3" name="Poraštės vietos rezervavimo ženklas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lt-LT"/>
          </a:p>
        </p:txBody>
      </p:sp>
      <p:sp>
        <p:nvSpPr>
          <p:cNvPr id="7" name="Tiesioji jungtis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esioji jungtis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ačiakampis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Tiesioji jungtis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as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kaidrės numerio vietos rezervavimo ženklas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6B54FA0-DFB6-4A81-BB5D-3915D29C4253}" type="slidenum">
              <a:rPr lang="lt-LT" smtClean="0"/>
              <a:t>‹#›</a:t>
            </a:fld>
            <a:endParaRPr lang="lt-L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ctrTitle"/>
          </p:nvPr>
        </p:nvSpPr>
        <p:spPr>
          <a:xfrm>
            <a:off x="2051720" y="980728"/>
            <a:ext cx="6406480" cy="2952328"/>
          </a:xfrm>
        </p:spPr>
        <p:txBody>
          <a:bodyPr/>
          <a:lstStyle/>
          <a:p>
            <a:r>
              <a:rPr lang="lt-LT" altLang="lt-LT" sz="2300" b="1" i="1" cap="all" dirty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Specialiųjų ugdymosi poreikių </a:t>
            </a:r>
            <a:r>
              <a:rPr lang="lt-LT" altLang="lt-LT" sz="2300" b="1" i="1" cap="all" dirty="0" err="1" smtClean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turinTYS</a:t>
            </a:r>
            <a:r>
              <a:rPr lang="lt-LT" altLang="lt-LT" sz="2300" b="1" i="1" cap="all" dirty="0" smtClean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lt-LT" altLang="lt-LT" sz="2300" b="1" i="1" cap="all" dirty="0" err="1" smtClean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mokinIAI</a:t>
            </a:r>
            <a:r>
              <a:rPr lang="lt-LT" altLang="lt-LT" sz="2300" b="1" i="1" cap="all" dirty="0" smtClean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RASEINIŲ </a:t>
            </a:r>
            <a:r>
              <a:rPr lang="lt-LT" altLang="lt-LT" sz="2300" b="1" i="1" cap="all" dirty="0" err="1" smtClean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rajonO</a:t>
            </a:r>
            <a:r>
              <a:rPr lang="lt-LT" altLang="lt-LT" sz="2300" b="1" i="1" cap="all" dirty="0" smtClean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UGDYMO ĮSTAIGOSE</a:t>
            </a:r>
            <a:r>
              <a:rPr lang="lt-LT" altLang="lt-LT" sz="2300" b="1" cap="all" dirty="0" smtClean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lt-LT" altLang="lt-LT" sz="2300" b="1" i="1" cap="all" dirty="0" smtClean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2018-2019 M.M.</a:t>
            </a:r>
            <a:r>
              <a:rPr lang="lt-LT" altLang="lt-LT" sz="2300" b="1" i="1" cap="all" dirty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lt-LT" altLang="lt-LT" sz="2300" b="1" i="1" cap="all" dirty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lt-LT" altLang="lt-LT" sz="1700" i="1" cap="all" dirty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Statistinė informacija</a:t>
            </a:r>
            <a:endParaRPr lang="lt-L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Antrinis pavadinimas 2"/>
          <p:cNvSpPr>
            <a:spLocks noGrp="1"/>
          </p:cNvSpPr>
          <p:nvPr>
            <p:ph type="subTitle" idx="1"/>
          </p:nvPr>
        </p:nvSpPr>
        <p:spPr>
          <a:xfrm>
            <a:off x="2286000" y="4509120"/>
            <a:ext cx="6172200" cy="186580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i="1" dirty="0" smtClean="0">
                <a:solidFill>
                  <a:schemeClr val="bg1"/>
                </a:solidFill>
                <a:latin typeface="Arial" charset="0"/>
              </a:rPr>
              <a:t>s</a:t>
            </a:r>
            <a:r>
              <a:rPr lang="lt-LT" i="1" dirty="0" err="1" smtClean="0">
                <a:solidFill>
                  <a:schemeClr val="bg1"/>
                </a:solidFill>
                <a:latin typeface="Arial" charset="0"/>
              </a:rPr>
              <a:t>nių</a:t>
            </a:r>
            <a:r>
              <a:rPr lang="lt-LT" i="1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lt-LT" i="1" dirty="0">
                <a:solidFill>
                  <a:schemeClr val="bg1"/>
                </a:solidFill>
                <a:latin typeface="Arial" charset="0"/>
              </a:rPr>
              <a:t>PPT</a:t>
            </a:r>
          </a:p>
          <a:p>
            <a:pPr lvl="0">
              <a:defRPr/>
            </a:pPr>
            <a:r>
              <a:rPr lang="en-US" sz="2000" i="1" dirty="0" err="1" smtClean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Pareng</a:t>
            </a:r>
            <a:r>
              <a:rPr lang="lt-LT" sz="2000" i="1" dirty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ė </a:t>
            </a:r>
            <a:endParaRPr lang="lt-LT" sz="2000" i="1" dirty="0" smtClean="0">
              <a:solidFill>
                <a:srgbClr val="3F3F3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defRPr/>
            </a:pPr>
            <a:r>
              <a:rPr lang="lt-LT" sz="2000" i="1" dirty="0" smtClean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000" i="1" dirty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lt-LT" sz="2000" i="1" dirty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einių </a:t>
            </a:r>
            <a:r>
              <a:rPr lang="lt-LT" sz="2000" i="1" dirty="0" smtClean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rajono švietimo pagalbos tarnybos s</a:t>
            </a:r>
            <a:r>
              <a:rPr lang="en-US" sz="2000" i="1" dirty="0" err="1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pecialioji</a:t>
            </a:r>
            <a:r>
              <a:rPr lang="en-US" sz="2000" i="1" dirty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</a:t>
            </a:r>
            <a:r>
              <a:rPr lang="lt-LT" sz="2000" i="1" dirty="0" smtClean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ė, metodininkė</a:t>
            </a:r>
            <a:r>
              <a:rPr lang="en-US" sz="2000" i="1" dirty="0" smtClean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lt-LT" sz="2000" i="1" dirty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Erika </a:t>
            </a:r>
            <a:r>
              <a:rPr lang="lt-LT" sz="2000" i="1" dirty="0" err="1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Karpienė</a:t>
            </a:r>
            <a:endParaRPr lang="lt-LT" sz="2000" i="1" dirty="0">
              <a:solidFill>
                <a:srgbClr val="3F3F3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lt-LT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16632"/>
            <a:ext cx="3240360" cy="1249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7281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ntraštė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5472608" cy="1152128"/>
          </a:xfrm>
        </p:spPr>
        <p:txBody>
          <a:bodyPr>
            <a:normAutofit/>
          </a:bodyPr>
          <a:lstStyle/>
          <a:p>
            <a:pPr eaLnBrk="1" hangingPunct="1"/>
            <a:r>
              <a:rPr lang="lt-LT" altLang="lt-L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SUP turinčių mokinių Raseinių rajono ugdymo įstaigose dinamika (skaičius)</a:t>
            </a:r>
          </a:p>
        </p:txBody>
      </p:sp>
      <p:graphicFrame>
        <p:nvGraphicFramePr>
          <p:cNvPr id="2" name="Turinio vietos rezervavimo ženklas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974306947"/>
              </p:ext>
            </p:extLst>
          </p:nvPr>
        </p:nvGraphicFramePr>
        <p:xfrm>
          <a:off x="251520" y="1751608"/>
          <a:ext cx="8352928" cy="34267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6778493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traštė 2"/>
          <p:cNvSpPr>
            <a:spLocks noGrp="1"/>
          </p:cNvSpPr>
          <p:nvPr>
            <p:ph type="title"/>
          </p:nvPr>
        </p:nvSpPr>
        <p:spPr>
          <a:xfrm>
            <a:off x="323528" y="404664"/>
            <a:ext cx="5040560" cy="1656184"/>
          </a:xfrm>
        </p:spPr>
        <p:txBody>
          <a:bodyPr>
            <a:normAutofit/>
          </a:bodyPr>
          <a:lstStyle/>
          <a:p>
            <a:r>
              <a:rPr lang="lt-LT" altLang="lt-LT" sz="1800" dirty="0">
                <a:latin typeface="Arial" panose="020B0604020202020204" pitchFamily="34" charset="0"/>
                <a:cs typeface="Arial" panose="020B0604020202020204" pitchFamily="34" charset="0"/>
              </a:rPr>
              <a:t>Specialiųjų ugdymosi poreikių (toliau – SUP) turinčių mokinių ugdymosi situacija</a:t>
            </a:r>
            <a:r>
              <a:rPr lang="lt-LT" altLang="lt-LT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* </a:t>
            </a:r>
            <a:r>
              <a:rPr lang="en-GB" altLang="lt-LT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altLang="lt-LT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mokini</a:t>
            </a:r>
            <a:r>
              <a:rPr lang="lt-LT" altLang="lt-LT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ų skaičius </a:t>
            </a:r>
            <a:r>
              <a:rPr lang="en-GB" altLang="lt-LT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r>
              <a:rPr lang="lt-LT" altLang="lt-LT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lt-LT" altLang="lt-LT" sz="18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lt-LT" altLang="lt-LT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lt-LT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Turinio vietos rezervavimo ženklas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385425027"/>
              </p:ext>
            </p:extLst>
          </p:nvPr>
        </p:nvGraphicFramePr>
        <p:xfrm>
          <a:off x="1691680" y="1988840"/>
          <a:ext cx="4608512" cy="33821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tačiakampis 3"/>
          <p:cNvSpPr/>
          <p:nvPr/>
        </p:nvSpPr>
        <p:spPr>
          <a:xfrm>
            <a:off x="899592" y="5737309"/>
            <a:ext cx="7272808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lt-LT" sz="2000" i="1" dirty="0">
                <a:solidFill>
                  <a:schemeClr val="bg2">
                    <a:lumMod val="10000"/>
                  </a:schemeClr>
                </a:solidFill>
              </a:rPr>
              <a:t>*Čia ir toliau  </a:t>
            </a:r>
            <a:r>
              <a:rPr lang="lt-LT" i="1" dirty="0" smtClean="0">
                <a:solidFill>
                  <a:schemeClr val="bg2">
                    <a:lumMod val="10000"/>
                  </a:schemeClr>
                </a:solidFill>
              </a:rPr>
              <a:t>2018 </a:t>
            </a:r>
            <a:r>
              <a:rPr lang="lt-LT" i="1" dirty="0">
                <a:solidFill>
                  <a:schemeClr val="bg2">
                    <a:lumMod val="10000"/>
                  </a:schemeClr>
                </a:solidFill>
              </a:rPr>
              <a:t>metų spalio 15 dienos ugdymo įstaigų pateiktais duomenimis, be Raseinių specialiosios mokyklos.</a:t>
            </a:r>
          </a:p>
        </p:txBody>
      </p:sp>
    </p:spTree>
    <p:extLst>
      <p:ext uri="{BB962C8B-B14F-4D97-AF65-F5344CB8AC3E}">
        <p14:creationId xmlns:p14="http://schemas.microsoft.com/office/powerpoint/2010/main" val="4192127836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traštė 2"/>
          <p:cNvSpPr>
            <a:spLocks noGrp="1"/>
          </p:cNvSpPr>
          <p:nvPr>
            <p:ph type="title"/>
          </p:nvPr>
        </p:nvSpPr>
        <p:spPr>
          <a:xfrm>
            <a:off x="755576" y="332656"/>
            <a:ext cx="5184576" cy="1728192"/>
          </a:xfrm>
        </p:spPr>
        <p:txBody>
          <a:bodyPr>
            <a:normAutofit/>
          </a:bodyPr>
          <a:lstStyle/>
          <a:p>
            <a:r>
              <a:rPr lang="lt-LT" altLang="lt-LT" sz="2000" dirty="0">
                <a:latin typeface="Arial" panose="020B0604020202020204" pitchFamily="34" charset="0"/>
                <a:cs typeface="Arial" panose="020B0604020202020204" pitchFamily="34" charset="0"/>
              </a:rPr>
              <a:t>Mokinių </a:t>
            </a:r>
            <a:r>
              <a:rPr lang="en-GB" altLang="lt-LT" sz="2000" dirty="0">
                <a:latin typeface="Arial" panose="020B0604020202020204" pitchFamily="34" charset="0"/>
                <a:cs typeface="Arial" panose="020B0604020202020204" pitchFamily="34" charset="0"/>
              </a:rPr>
              <a:t>SUP </a:t>
            </a:r>
            <a:r>
              <a:rPr lang="lt-LT" altLang="lt-LT" sz="2000" dirty="0">
                <a:latin typeface="Arial" panose="020B0604020202020204" pitchFamily="34" charset="0"/>
                <a:cs typeface="Arial" panose="020B0604020202020204" pitchFamily="34" charset="0"/>
              </a:rPr>
              <a:t>nustatyti </a:t>
            </a:r>
            <a:r>
              <a:rPr lang="lt-LT" altLang="lt-LT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raseinių</a:t>
            </a:r>
            <a:r>
              <a:rPr lang="lt-LT" altLang="lt-L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rajono švietimo pagalbos tarnyboje </a:t>
            </a:r>
            <a:r>
              <a:rPr lang="lt-LT" altLang="lt-LT" sz="20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lt-LT" altLang="lt-LT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lt-LT" altLang="lt-LT" sz="2000" dirty="0">
                <a:latin typeface="Arial" panose="020B0604020202020204" pitchFamily="34" charset="0"/>
                <a:cs typeface="Arial" panose="020B0604020202020204" pitchFamily="34" charset="0"/>
              </a:rPr>
              <a:t>(mokinių skaičius</a:t>
            </a:r>
            <a:r>
              <a:rPr lang="en-GB" altLang="lt-LT" sz="2000" dirty="0">
                <a:latin typeface="Arial" panose="020B0604020202020204" pitchFamily="34" charset="0"/>
                <a:cs typeface="Arial" panose="020B0604020202020204" pitchFamily="34" charset="0"/>
              </a:rPr>
              <a:t> %</a:t>
            </a:r>
            <a:r>
              <a:rPr lang="lt-LT" altLang="lt-LT" sz="20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lt-LT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Turinio vietos rezervavimo ženklas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3574248"/>
              </p:ext>
            </p:extLst>
          </p:nvPr>
        </p:nvGraphicFramePr>
        <p:xfrm>
          <a:off x="1763688" y="2132856"/>
          <a:ext cx="5040560" cy="4032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30649126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traštė 2"/>
          <p:cNvSpPr>
            <a:spLocks noGrp="1"/>
          </p:cNvSpPr>
          <p:nvPr>
            <p:ph type="title"/>
          </p:nvPr>
        </p:nvSpPr>
        <p:spPr>
          <a:xfrm>
            <a:off x="683568" y="476672"/>
            <a:ext cx="6120680" cy="1440160"/>
          </a:xfrm>
        </p:spPr>
        <p:txBody>
          <a:bodyPr>
            <a:normAutofit/>
          </a:bodyPr>
          <a:lstStyle/>
          <a:p>
            <a:r>
              <a:rPr lang="lt-LT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 turinčių mokinių pasiskirstymas pagal SUP lygį rajono ugdymo </a:t>
            </a:r>
            <a:r>
              <a:rPr lang="lt-LT" altLang="lt-LT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įstaigose (</a:t>
            </a:r>
            <a:r>
              <a:rPr lang="lt-LT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mokinių skaičius</a:t>
            </a:r>
            <a:r>
              <a:rPr lang="en-GB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%</a:t>
            </a:r>
            <a:r>
              <a:rPr lang="lt-LT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lt-LT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Turinio vietos rezervavimo ženklas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80702186"/>
              </p:ext>
            </p:extLst>
          </p:nvPr>
        </p:nvGraphicFramePr>
        <p:xfrm>
          <a:off x="1691680" y="2420888"/>
          <a:ext cx="4896543" cy="33843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88754433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traštė 2"/>
          <p:cNvSpPr>
            <a:spLocks noGrp="1"/>
          </p:cNvSpPr>
          <p:nvPr>
            <p:ph type="title"/>
          </p:nvPr>
        </p:nvSpPr>
        <p:spPr>
          <a:xfrm>
            <a:off x="611560" y="548680"/>
            <a:ext cx="6696744" cy="1584176"/>
          </a:xfrm>
        </p:spPr>
        <p:txBody>
          <a:bodyPr>
            <a:normAutofit/>
          </a:bodyPr>
          <a:lstStyle/>
          <a:p>
            <a:r>
              <a:rPr lang="lt-LT" sz="2000" dirty="0">
                <a:latin typeface="Arial" panose="020B0604020202020204" pitchFamily="34" charset="0"/>
                <a:cs typeface="Arial" panose="020B0604020202020204" pitchFamily="34" charset="0"/>
              </a:rPr>
              <a:t>SUP turinčių mokinių pasiskirstymas pagal SUP grupes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lt-LT" sz="2000" dirty="0">
                <a:latin typeface="Arial" panose="020B0604020202020204" pitchFamily="34" charset="0"/>
                <a:cs typeface="Arial" panose="020B0604020202020204" pitchFamily="34" charset="0"/>
              </a:rPr>
              <a:t>rajono ugdymo įstaigose </a:t>
            </a:r>
            <a:r>
              <a:rPr lang="lt-LT" altLang="lt-LT" sz="2000" dirty="0">
                <a:latin typeface="Arial" panose="020B0604020202020204" pitchFamily="34" charset="0"/>
                <a:cs typeface="Arial" panose="020B0604020202020204" pitchFamily="34" charset="0"/>
              </a:rPr>
              <a:t>(mokinių skaičius</a:t>
            </a:r>
            <a:r>
              <a:rPr lang="en-GB" altLang="lt-LT" sz="2000" dirty="0">
                <a:latin typeface="Arial" panose="020B0604020202020204" pitchFamily="34" charset="0"/>
                <a:cs typeface="Arial" panose="020B0604020202020204" pitchFamily="34" charset="0"/>
              </a:rPr>
              <a:t> %</a:t>
            </a:r>
            <a:r>
              <a:rPr lang="lt-LT" altLang="lt-LT" sz="20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lt-LT" sz="20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lt-LT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lt-LT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Turinio vietos rezervavimo ženklas 5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571990012"/>
              </p:ext>
            </p:extLst>
          </p:nvPr>
        </p:nvGraphicFramePr>
        <p:xfrm>
          <a:off x="1691680" y="2132856"/>
          <a:ext cx="5040560" cy="4032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10097562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traštė 2"/>
          <p:cNvSpPr>
            <a:spLocks noGrp="1"/>
          </p:cNvSpPr>
          <p:nvPr>
            <p:ph type="title"/>
          </p:nvPr>
        </p:nvSpPr>
        <p:spPr>
          <a:xfrm>
            <a:off x="683568" y="332656"/>
            <a:ext cx="6912768" cy="1584176"/>
          </a:xfrm>
        </p:spPr>
        <p:txBody>
          <a:bodyPr>
            <a:normAutofit/>
          </a:bodyPr>
          <a:lstStyle/>
          <a:p>
            <a:r>
              <a:rPr lang="lt-LT" altLang="lt-LT" sz="1800" dirty="0">
                <a:solidFill>
                  <a:schemeClr val="tx1"/>
                </a:solidFill>
                <a:latin typeface="Arial" charset="0"/>
                <a:cs typeface="Arial" charset="0"/>
              </a:rPr>
              <a:t>SUP </a:t>
            </a:r>
            <a:r>
              <a:rPr lang="lt-LT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turinčių mokinių pasiskirstymas rajono ugdymo įstaigose pagal turimas </a:t>
            </a:r>
            <a:r>
              <a:rPr lang="lt-LT" altLang="lt-LT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negalias (</a:t>
            </a:r>
            <a:r>
              <a:rPr lang="lt-LT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mokinių skaičius</a:t>
            </a:r>
            <a:r>
              <a:rPr lang="en-GB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%</a:t>
            </a:r>
            <a:r>
              <a:rPr lang="lt-LT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lt-LT" altLang="lt-LT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lt-LT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lt-LT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lt-LT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Turinio vietos rezervavimo ženklas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4118097598"/>
              </p:ext>
            </p:extLst>
          </p:nvPr>
        </p:nvGraphicFramePr>
        <p:xfrm>
          <a:off x="827584" y="1916832"/>
          <a:ext cx="6552728" cy="43924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61883935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traštė 2"/>
          <p:cNvSpPr>
            <a:spLocks noGrp="1"/>
          </p:cNvSpPr>
          <p:nvPr>
            <p:ph type="title"/>
          </p:nvPr>
        </p:nvSpPr>
        <p:spPr>
          <a:xfrm>
            <a:off x="611560" y="620688"/>
            <a:ext cx="6624736" cy="1368152"/>
          </a:xfrm>
        </p:spPr>
        <p:txBody>
          <a:bodyPr>
            <a:normAutofit fontScale="90000"/>
          </a:bodyPr>
          <a:lstStyle/>
          <a:p>
            <a:r>
              <a:rPr lang="lt-LT" altLang="lt-LT" sz="1300" dirty="0">
                <a:solidFill>
                  <a:srgbClr val="FFFFFF"/>
                </a:solidFill>
                <a:latin typeface="Arial" charset="0"/>
                <a:cs typeface="Arial" charset="0"/>
              </a:rPr>
              <a:t>SUP turinčių mokinių pasiskirstymas </a:t>
            </a:r>
            <a:r>
              <a:rPr lang="lt-LT" altLang="lt-LT" sz="1300" dirty="0" smtClean="0">
                <a:solidFill>
                  <a:srgbClr val="FFFFFF"/>
                </a:solidFill>
                <a:latin typeface="Arial" charset="0"/>
                <a:cs typeface="Arial" charset="0"/>
              </a:rPr>
              <a:t>ra</a:t>
            </a:r>
            <a:br>
              <a:rPr lang="lt-LT" altLang="lt-LT" sz="1300" dirty="0" smtClean="0">
                <a:solidFill>
                  <a:srgbClr val="FFFFFF"/>
                </a:solidFill>
                <a:latin typeface="Arial" charset="0"/>
                <a:cs typeface="Arial" charset="0"/>
              </a:rPr>
            </a:br>
            <a:r>
              <a:rPr lang="lt-LT" altLang="lt-LT" sz="20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/>
            </a:r>
            <a:br>
              <a:rPr lang="lt-LT" altLang="lt-LT" sz="2000" dirty="0" smtClean="0">
                <a:solidFill>
                  <a:srgbClr val="FF0000"/>
                </a:solidFill>
                <a:latin typeface="Arial" charset="0"/>
                <a:cs typeface="Arial" charset="0"/>
              </a:rPr>
            </a:br>
            <a:r>
              <a:rPr lang="lt-LT" altLang="lt-LT" sz="20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SUP </a:t>
            </a:r>
            <a:r>
              <a:rPr lang="lt-LT" altLang="lt-LT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turinčių mokinių pasiskirstymas rajono ugdymo įstaigose pagal </a:t>
            </a:r>
            <a:r>
              <a:rPr lang="lt-LT" altLang="lt-LT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sutrikimus (</a:t>
            </a:r>
            <a:r>
              <a:rPr lang="lt-LT" altLang="lt-LT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mokinių skaičius</a:t>
            </a:r>
            <a:r>
              <a:rPr lang="en-GB" altLang="lt-LT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%</a:t>
            </a:r>
            <a:r>
              <a:rPr lang="lt-LT" altLang="lt-LT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lt-LT" altLang="lt-LT" sz="1400" dirty="0">
                <a:solidFill>
                  <a:schemeClr val="tx1"/>
                </a:solidFill>
                <a:latin typeface="Arial" charset="0"/>
                <a:cs typeface="Arial" charset="0"/>
              </a:rPr>
              <a:t/>
            </a:r>
            <a:br>
              <a:rPr lang="lt-LT" altLang="lt-LT" sz="1400" dirty="0">
                <a:solidFill>
                  <a:schemeClr val="tx1"/>
                </a:solidFill>
                <a:latin typeface="Arial" charset="0"/>
                <a:cs typeface="Arial" charset="0"/>
              </a:rPr>
            </a:br>
            <a:endParaRPr lang="lt-LT" sz="1400" dirty="0">
              <a:solidFill>
                <a:schemeClr val="tx1"/>
              </a:solidFill>
            </a:endParaRPr>
          </a:p>
        </p:txBody>
      </p:sp>
      <p:graphicFrame>
        <p:nvGraphicFramePr>
          <p:cNvPr id="4" name="Turinio vietos rezervavimo ženklas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117051180"/>
              </p:ext>
            </p:extLst>
          </p:nvPr>
        </p:nvGraphicFramePr>
        <p:xfrm>
          <a:off x="1259632" y="2060848"/>
          <a:ext cx="5832648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66305853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traštė 2"/>
          <p:cNvSpPr>
            <a:spLocks noGrp="1"/>
          </p:cNvSpPr>
          <p:nvPr>
            <p:ph type="title"/>
          </p:nvPr>
        </p:nvSpPr>
        <p:spPr>
          <a:xfrm>
            <a:off x="539552" y="404664"/>
            <a:ext cx="6480720" cy="1656184"/>
          </a:xfrm>
        </p:spPr>
        <p:txBody>
          <a:bodyPr>
            <a:normAutofit/>
          </a:bodyPr>
          <a:lstStyle/>
          <a:p>
            <a:r>
              <a:rPr lang="lt-LT" altLang="lt-LT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 </a:t>
            </a:r>
            <a:r>
              <a:rPr lang="lt-LT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turinčių mokinių pasiskirstymas rajono ugdymo įstaigose pagal </a:t>
            </a:r>
            <a:r>
              <a:rPr lang="lt-LT" altLang="lt-LT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sunkumus (</a:t>
            </a:r>
            <a:r>
              <a:rPr lang="lt-LT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mokinių skaičius</a:t>
            </a:r>
            <a:r>
              <a:rPr lang="en-GB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%</a:t>
            </a:r>
            <a:r>
              <a:rPr lang="lt-LT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lt-LT" altLang="lt-LT" sz="1600" dirty="0">
                <a:solidFill>
                  <a:schemeClr val="tx1"/>
                </a:solidFill>
                <a:latin typeface="Arial" charset="0"/>
                <a:cs typeface="Arial" charset="0"/>
              </a:rPr>
              <a:t/>
            </a:r>
            <a:br>
              <a:rPr lang="lt-LT" altLang="lt-LT" sz="1600" dirty="0">
                <a:solidFill>
                  <a:schemeClr val="tx1"/>
                </a:solidFill>
                <a:latin typeface="Arial" charset="0"/>
                <a:cs typeface="Arial" charset="0"/>
              </a:rPr>
            </a:br>
            <a:endParaRPr lang="lt-LT" sz="1600" dirty="0">
              <a:solidFill>
                <a:schemeClr val="tx1"/>
              </a:solidFill>
            </a:endParaRPr>
          </a:p>
        </p:txBody>
      </p:sp>
      <p:graphicFrame>
        <p:nvGraphicFramePr>
          <p:cNvPr id="4" name="Turinio vietos rezervavimo ženklas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498040247"/>
              </p:ext>
            </p:extLst>
          </p:nvPr>
        </p:nvGraphicFramePr>
        <p:xfrm>
          <a:off x="1619672" y="2060848"/>
          <a:ext cx="5688632" cy="41620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65690085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traštė 2"/>
          <p:cNvSpPr>
            <a:spLocks noGrp="1"/>
          </p:cNvSpPr>
          <p:nvPr>
            <p:ph type="title"/>
          </p:nvPr>
        </p:nvSpPr>
        <p:spPr>
          <a:xfrm>
            <a:off x="1069848" y="332656"/>
            <a:ext cx="6454480" cy="2160240"/>
          </a:xfrm>
        </p:spPr>
        <p:txBody>
          <a:bodyPr>
            <a:normAutofit/>
          </a:bodyPr>
          <a:lstStyle/>
          <a:p>
            <a:r>
              <a:rPr lang="lt-LT" altLang="lt-LT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Ugdymo programų pritaikymas (</a:t>
            </a:r>
            <a:r>
              <a:rPr lang="en-GB" altLang="lt-LT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r>
              <a:rPr lang="lt-LT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lt-LT" altLang="lt-LT" sz="1400" dirty="0">
                <a:solidFill>
                  <a:schemeClr val="tx1"/>
                </a:solidFill>
                <a:latin typeface="Arial" charset="0"/>
                <a:cs typeface="Arial" charset="0"/>
              </a:rPr>
              <a:t/>
            </a:r>
            <a:br>
              <a:rPr lang="lt-LT" altLang="lt-LT" sz="1400" dirty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lt-LT" altLang="lt-LT" dirty="0" smtClean="0">
                <a:solidFill>
                  <a:srgbClr val="FFFFFF"/>
                </a:solidFill>
                <a:latin typeface="Arial" charset="0"/>
                <a:cs typeface="Arial" charset="0"/>
              </a:rPr>
              <a:t>pritaikymas</a:t>
            </a:r>
            <a:r>
              <a:rPr lang="en-GB" altLang="lt-LT" dirty="0" smtClean="0">
                <a:solidFill>
                  <a:srgbClr val="FFFFFF"/>
                </a:solidFill>
                <a:latin typeface="Arial" charset="0"/>
                <a:cs typeface="Arial" charset="0"/>
              </a:rPr>
              <a:t> %</a:t>
            </a:r>
            <a:br>
              <a:rPr lang="en-GB" altLang="lt-LT" dirty="0" smtClean="0">
                <a:solidFill>
                  <a:srgbClr val="FFFFFF"/>
                </a:solidFill>
                <a:latin typeface="Arial" charset="0"/>
                <a:cs typeface="Arial" charset="0"/>
              </a:rPr>
            </a:br>
            <a:endParaRPr lang="lt-LT" dirty="0"/>
          </a:p>
        </p:txBody>
      </p:sp>
      <p:graphicFrame>
        <p:nvGraphicFramePr>
          <p:cNvPr id="4" name="Turinio vietos rezervavimo ženklas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821815347"/>
              </p:ext>
            </p:extLst>
          </p:nvPr>
        </p:nvGraphicFramePr>
        <p:xfrm>
          <a:off x="1403648" y="2060848"/>
          <a:ext cx="5832648" cy="45221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41250527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traštė 2"/>
          <p:cNvSpPr>
            <a:spLocks noGrp="1"/>
          </p:cNvSpPr>
          <p:nvPr>
            <p:ph type="title"/>
          </p:nvPr>
        </p:nvSpPr>
        <p:spPr>
          <a:xfrm>
            <a:off x="467544" y="332656"/>
            <a:ext cx="6408712" cy="864096"/>
          </a:xfrm>
        </p:spPr>
        <p:txBody>
          <a:bodyPr>
            <a:normAutofit fontScale="90000"/>
          </a:bodyPr>
          <a:lstStyle/>
          <a:p>
            <a:r>
              <a:rPr lang="lt-LT" altLang="lt-LT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Švietimo </a:t>
            </a:r>
            <a:r>
              <a:rPr lang="lt-LT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pagalbos teikimas SUP turintiems mokiniams rajono ugdymo </a:t>
            </a:r>
            <a:r>
              <a:rPr lang="lt-LT" altLang="lt-LT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Įstaigose (</a:t>
            </a:r>
            <a:r>
              <a:rPr lang="en-GB" altLang="lt-L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r>
              <a:rPr lang="lt-LT" altLang="lt-LT" sz="20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lt-LT" altLang="lt-LT" sz="2000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mokiniams </a:t>
            </a:r>
            <a:r>
              <a:rPr lang="lt-LT" altLang="lt-LT" dirty="0">
                <a:solidFill>
                  <a:srgbClr val="FFFFFF"/>
                </a:solidFill>
                <a:latin typeface="Arial" charset="0"/>
                <a:cs typeface="Arial" charset="0"/>
              </a:rPr>
              <a:t>rajono ugdymo įstaigose </a:t>
            </a:r>
            <a:endParaRPr lang="lt-LT" dirty="0"/>
          </a:p>
        </p:txBody>
      </p:sp>
      <p:graphicFrame>
        <p:nvGraphicFramePr>
          <p:cNvPr id="4" name="Turinio vietos rezervavimo ženklas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411785310"/>
              </p:ext>
            </p:extLst>
          </p:nvPr>
        </p:nvGraphicFramePr>
        <p:xfrm>
          <a:off x="395536" y="908720"/>
          <a:ext cx="8352928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6894999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traštė 2"/>
          <p:cNvSpPr>
            <a:spLocks noGrp="1"/>
          </p:cNvSpPr>
          <p:nvPr>
            <p:ph type="title"/>
          </p:nvPr>
        </p:nvSpPr>
        <p:spPr>
          <a:xfrm>
            <a:off x="251520" y="692696"/>
            <a:ext cx="7560840" cy="1296144"/>
          </a:xfrm>
        </p:spPr>
        <p:txBody>
          <a:bodyPr>
            <a:normAutofit/>
          </a:bodyPr>
          <a:lstStyle/>
          <a:p>
            <a:r>
              <a:rPr lang="lt-LT" altLang="lt-LT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Raseinių </a:t>
            </a:r>
            <a:r>
              <a:rPr lang="en-US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lt-LT" altLang="lt-LT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pecialiosios</a:t>
            </a:r>
            <a:r>
              <a:rPr lang="lt-LT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mokyklos mokinių pasiskirstymas pagal sutrikimų grupes (mokinių </a:t>
            </a:r>
            <a:r>
              <a:rPr lang="lt-LT" altLang="lt-LT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skaičius </a:t>
            </a:r>
            <a:r>
              <a:rPr lang="en-GB" altLang="lt-LT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r>
              <a:rPr lang="lt-LT" altLang="lt-LT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lt-LT" altLang="lt-LT" dirty="0" smtClean="0">
                <a:solidFill>
                  <a:srgbClr val="FFFFFF"/>
                </a:solidFill>
                <a:latin typeface="Arial" charset="0"/>
                <a:cs typeface="Arial" charset="0"/>
              </a:rPr>
              <a:t>kaičius</a:t>
            </a:r>
            <a:r>
              <a:rPr lang="lt-LT" altLang="lt-LT" dirty="0">
                <a:solidFill>
                  <a:srgbClr val="FFFFFF"/>
                </a:solidFill>
                <a:latin typeface="Arial" charset="0"/>
                <a:cs typeface="Arial" charset="0"/>
              </a:rPr>
              <a:t>)</a:t>
            </a:r>
            <a:endParaRPr lang="lt-LT" dirty="0"/>
          </a:p>
        </p:txBody>
      </p:sp>
      <p:graphicFrame>
        <p:nvGraphicFramePr>
          <p:cNvPr id="4" name="Turinio vietos rezervavimo ženklas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626694526"/>
              </p:ext>
            </p:extLst>
          </p:nvPr>
        </p:nvGraphicFramePr>
        <p:xfrm>
          <a:off x="2123728" y="2060848"/>
          <a:ext cx="5256584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23463555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707088" cy="1143000"/>
          </a:xfrm>
        </p:spPr>
        <p:txBody>
          <a:bodyPr>
            <a:normAutofit/>
          </a:bodyPr>
          <a:lstStyle/>
          <a:p>
            <a:r>
              <a:rPr lang="lt-LT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Raseinių </a:t>
            </a:r>
            <a:r>
              <a:rPr lang="en-US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lt-LT" altLang="lt-LT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pecialiosios</a:t>
            </a:r>
            <a:r>
              <a:rPr lang="lt-LT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mokyklos mokinių pasiskirstymas pagal </a:t>
            </a:r>
            <a:r>
              <a:rPr lang="en-US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 </a:t>
            </a:r>
            <a:r>
              <a:rPr lang="en-US" altLang="lt-LT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lyg</a:t>
            </a:r>
            <a:r>
              <a:rPr lang="lt-LT" altLang="lt-LT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į </a:t>
            </a:r>
            <a:r>
              <a:rPr lang="lt-LT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(mokinių skaičius</a:t>
            </a:r>
            <a:r>
              <a:rPr lang="en-GB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%</a:t>
            </a:r>
            <a:r>
              <a:rPr lang="lt-LT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lt-LT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urinio vietos rezervavimo ženklas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lt-LT" dirty="0"/>
          </a:p>
        </p:txBody>
      </p:sp>
      <p:graphicFrame>
        <p:nvGraphicFramePr>
          <p:cNvPr id="4" name="Turinio vietos rezervavimo ženklas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56661635"/>
              </p:ext>
            </p:extLst>
          </p:nvPr>
        </p:nvGraphicFramePr>
        <p:xfrm>
          <a:off x="2339752" y="1628800"/>
          <a:ext cx="5544616" cy="38020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9211093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traštė 2"/>
          <p:cNvSpPr>
            <a:spLocks noGrp="1"/>
          </p:cNvSpPr>
          <p:nvPr>
            <p:ph type="title"/>
          </p:nvPr>
        </p:nvSpPr>
        <p:spPr>
          <a:xfrm>
            <a:off x="1259632" y="548680"/>
            <a:ext cx="4752528" cy="1008112"/>
          </a:xfrm>
        </p:spPr>
        <p:txBody>
          <a:bodyPr/>
          <a:lstStyle/>
          <a:p>
            <a:r>
              <a:rPr lang="lt-LT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Apibendrinimas </a:t>
            </a:r>
            <a:endParaRPr lang="lt-LT" dirty="0"/>
          </a:p>
        </p:txBody>
      </p:sp>
      <p:sp>
        <p:nvSpPr>
          <p:cNvPr id="2" name="Turinio vietos rezervavimo ženklas 1"/>
          <p:cNvSpPr>
            <a:spLocks noGrp="1"/>
          </p:cNvSpPr>
          <p:nvPr>
            <p:ph sz="quarter" idx="1"/>
          </p:nvPr>
        </p:nvSpPr>
        <p:spPr>
          <a:xfrm>
            <a:off x="827584" y="1916832"/>
            <a:ext cx="7344816" cy="4032448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Clr>
                <a:schemeClr val="accent3"/>
              </a:buClr>
              <a:buNone/>
              <a:defRPr/>
            </a:pP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lt-L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Rajono </a:t>
            </a:r>
            <a:r>
              <a:rPr lang="lt-LT" sz="2000" dirty="0">
                <a:latin typeface="Arial" panose="020B0604020202020204" pitchFamily="34" charset="0"/>
                <a:cs typeface="Arial" panose="020B0604020202020204" pitchFamily="34" charset="0"/>
              </a:rPr>
              <a:t>ugdymo įstaigose </a:t>
            </a:r>
            <a:r>
              <a:rPr lang="lt-L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2018-2019 </a:t>
            </a:r>
            <a:r>
              <a:rPr lang="lt-LT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m.m</a:t>
            </a:r>
            <a:r>
              <a:rPr lang="lt-L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ugdomi </a:t>
            </a:r>
            <a:r>
              <a:rPr lang="lt-LT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1062</a:t>
            </a:r>
            <a:r>
              <a:rPr lang="lt-L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lt-LT" sz="2000" dirty="0">
                <a:latin typeface="Arial" panose="020B0604020202020204" pitchFamily="34" charset="0"/>
                <a:cs typeface="Arial" panose="020B0604020202020204" pitchFamily="34" charset="0"/>
              </a:rPr>
              <a:t>nedidelių, vidutinių, didelių SUP turintys  mokiniai (vaikai) (duomenys be specialiosios mokyklos).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  <a:buClr>
                <a:schemeClr val="accent3"/>
              </a:buClr>
              <a:buNone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endParaRPr lang="lt-LT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  <a:buClr>
                <a:schemeClr val="accent3"/>
              </a:buClr>
              <a:buNone/>
              <a:defRPr/>
            </a:pPr>
            <a:r>
              <a:rPr lang="lt-LT" sz="2000" dirty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lt-L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40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% (</a:t>
            </a:r>
            <a:r>
              <a:rPr lang="lt-L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422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mokini</a:t>
            </a:r>
            <a:r>
              <a:rPr lang="lt-LT" sz="2000" dirty="0">
                <a:latin typeface="Arial" panose="020B0604020202020204" pitchFamily="34" charset="0"/>
                <a:cs typeface="Arial" panose="020B0604020202020204" pitchFamily="34" charset="0"/>
              </a:rPr>
              <a:t>ų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lt-LT" sz="2000" dirty="0">
                <a:latin typeface="Arial" panose="020B0604020202020204" pitchFamily="34" charset="0"/>
                <a:cs typeface="Arial" panose="020B0604020202020204" pitchFamily="34" charset="0"/>
              </a:rPr>
              <a:t>SUP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nusta</a:t>
            </a:r>
            <a:r>
              <a:rPr lang="lt-LT" sz="2000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yti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lt-L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Raseinių rajono švietimo pagalbos tarnyboje</a:t>
            </a:r>
            <a:r>
              <a:rPr lang="lt-LT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80000"/>
              </a:lnSpc>
              <a:buClr>
                <a:schemeClr val="accent3"/>
              </a:buClr>
              <a:buNone/>
              <a:defRPr/>
            </a:pPr>
            <a:endParaRPr lang="lt-LT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  <a:buClr>
                <a:schemeClr val="accent3"/>
              </a:buClr>
              <a:buNone/>
              <a:defRPr/>
            </a:pPr>
            <a:r>
              <a:rPr lang="lt-LT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lt-L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78 </a:t>
            </a:r>
            <a:r>
              <a:rPr lang="lt-LT" sz="2000" dirty="0">
                <a:latin typeface="Arial" panose="020B0604020202020204" pitchFamily="34" charset="0"/>
                <a:cs typeface="Arial" panose="020B0604020202020204" pitchFamily="34" charset="0"/>
              </a:rPr>
              <a:t>SUP turinčių mokinių ugdomi pritaikant arba  individualizuojant Bendrąsias ugdymo programas.</a:t>
            </a:r>
          </a:p>
          <a:p>
            <a:pPr>
              <a:lnSpc>
                <a:spcPct val="80000"/>
              </a:lnSpc>
              <a:buClr>
                <a:schemeClr val="accent3"/>
              </a:buClr>
              <a:buNone/>
              <a:defRPr/>
            </a:pPr>
            <a:endParaRPr lang="lt-LT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  <a:buClr>
                <a:schemeClr val="accent3"/>
              </a:buClr>
              <a:buNone/>
              <a:defRPr/>
            </a:pPr>
            <a:r>
              <a:rPr lang="lt-LT" sz="2000" dirty="0">
                <a:latin typeface="Arial" panose="020B0604020202020204" pitchFamily="34" charset="0"/>
                <a:cs typeface="Arial" panose="020B0604020202020204" pitchFamily="34" charset="0"/>
              </a:rPr>
              <a:t>	Raseinių specialiojoje mokykloje mokosi </a:t>
            </a:r>
            <a:r>
              <a:rPr lang="lt-L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61 mokinys, turintis </a:t>
            </a:r>
            <a:r>
              <a:rPr lang="lt-LT" sz="2000" dirty="0">
                <a:latin typeface="Arial" panose="020B0604020202020204" pitchFamily="34" charset="0"/>
                <a:cs typeface="Arial" panose="020B0604020202020204" pitchFamily="34" charset="0"/>
              </a:rPr>
              <a:t>didelių ir labai didelių SUP.</a:t>
            </a:r>
          </a:p>
          <a:p>
            <a:pPr>
              <a:lnSpc>
                <a:spcPct val="80000"/>
              </a:lnSpc>
              <a:spcBef>
                <a:spcPct val="0"/>
              </a:spcBef>
              <a:buNone/>
              <a:defRPr/>
            </a:pPr>
            <a:r>
              <a:rPr lang="lt-LT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>
              <a:lnSpc>
                <a:spcPct val="80000"/>
              </a:lnSpc>
              <a:buClr>
                <a:schemeClr val="accent3"/>
              </a:buClr>
              <a:buNone/>
              <a:defRPr/>
            </a:pPr>
            <a:endParaRPr lang="lt-LT" dirty="0">
              <a:solidFill>
                <a:schemeClr val="tx1">
                  <a:lumMod val="95000"/>
                  <a:lumOff val="5000"/>
                </a:schemeClr>
              </a:solidFill>
              <a:latin typeface="Arial" charset="0"/>
            </a:endParaRPr>
          </a:p>
          <a:p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4032431576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šdailintas">
  <a:themeElements>
    <a:clrScheme name="Išdailintas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Išdailintas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Išdailintas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Išdailintas">
  <a:themeElements>
    <a:clrScheme name="Išdailintas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Išdailintas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Išdailintas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864</TotalTime>
  <Words>267</Words>
  <Application>Microsoft Office PowerPoint</Application>
  <PresentationFormat>Demonstracija ekrane (4:3)</PresentationFormat>
  <Paragraphs>34</Paragraphs>
  <Slides>14</Slides>
  <Notes>1</Notes>
  <HiddenSlides>0</HiddenSlides>
  <MMClips>0</MMClips>
  <ScaleCrop>false</ScaleCrop>
  <HeadingPairs>
    <vt:vector size="6" baseType="variant">
      <vt:variant>
        <vt:lpstr>Naudojami šriftai</vt:lpstr>
      </vt:variant>
      <vt:variant>
        <vt:i4>7</vt:i4>
      </vt:variant>
      <vt:variant>
        <vt:lpstr>Tema</vt:lpstr>
      </vt:variant>
      <vt:variant>
        <vt:i4>2</vt:i4>
      </vt:variant>
      <vt:variant>
        <vt:lpstr>Skaidrių pavadinimai</vt:lpstr>
      </vt:variant>
      <vt:variant>
        <vt:i4>14</vt:i4>
      </vt:variant>
    </vt:vector>
  </HeadingPairs>
  <TitlesOfParts>
    <vt:vector size="23" baseType="lpstr">
      <vt:lpstr>Arial</vt:lpstr>
      <vt:lpstr>Calibri</vt:lpstr>
      <vt:lpstr>Century Schoolbook</vt:lpstr>
      <vt:lpstr>Times New Roman</vt:lpstr>
      <vt:lpstr>Verdana</vt:lpstr>
      <vt:lpstr>Wingdings</vt:lpstr>
      <vt:lpstr>Wingdings 2</vt:lpstr>
      <vt:lpstr>Išdailintas</vt:lpstr>
      <vt:lpstr>1_Išdailintas</vt:lpstr>
      <vt:lpstr>Specialiųjų ugdymosi poreikių turinTYS mokinIAI RASEINIŲ rajonO UGDYMO ĮSTAIGOSE 2018-2019 M.M. Statistinė informacija</vt:lpstr>
      <vt:lpstr>SUP turinčių mokinių Raseinių rajono ugdymo įstaigose dinamika (skaičius)</vt:lpstr>
      <vt:lpstr>Specialiųjų ugdymosi poreikių (toliau – SUP) turinčių mokinių ugdymosi situacija* (mokinių skaičius %) </vt:lpstr>
      <vt:lpstr>Mokinių SUP nustatyti raseinių rajono švietimo pagalbos tarnyboje  (mokinių skaičius %)</vt:lpstr>
      <vt:lpstr>SUP turinčių mokinių pasiskirstymas pagal SUP lygį rajono ugdymo įstaigose (mokinių skaičius %)</vt:lpstr>
      <vt:lpstr>SUP turinčių mokinių pasiskirstymas pagal SUP grupes rajono ugdymo įstaigose (mokinių skaičius %) </vt:lpstr>
      <vt:lpstr>SUP turinčių mokinių pasiskirstymas rajono ugdymo įstaigose pagal turimas negalias (mokinių skaičius %)  </vt:lpstr>
      <vt:lpstr>SUP turinčių mokinių pasiskirstymas ra  SUP turinčių mokinių pasiskirstymas rajono ugdymo įstaigose pagal sutrikimus (mokinių skaičius %) </vt:lpstr>
      <vt:lpstr>SUP turinčių mokinių pasiskirstymas rajono ugdymo įstaigose pagal sunkumus (mokinių skaičius %) </vt:lpstr>
      <vt:lpstr>Ugdymo programų pritaikymas (%) pritaikymas % </vt:lpstr>
      <vt:lpstr>Švietimo pagalbos teikimas SUP turintiems mokiniams rajono ugdymo Įstaigose (%)mokiniams rajono ugdymo įstaigose </vt:lpstr>
      <vt:lpstr>Raseinių specialiosios mokyklos mokinių pasiskirstymas pagal sutrikimų grupes (mokinių skaičius %) kaičius)</vt:lpstr>
      <vt:lpstr>Raseinių specialiosios mokyklos mokinių pasiskirstymas pagal SUP lygį (mokinių skaičius %)</vt:lpstr>
      <vt:lpstr>Apibendrinimas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Specialiųjų ugdymosi poreikių turinčių mokinių ugdymosi situacija rajone  Statistinė informacija</dc:title>
  <dc:creator>Dokumentai</dc:creator>
  <cp:lastModifiedBy>Reda Kunickienė</cp:lastModifiedBy>
  <cp:revision>59</cp:revision>
  <cp:lastPrinted>2017-02-02T15:15:05Z</cp:lastPrinted>
  <dcterms:created xsi:type="dcterms:W3CDTF">2017-01-30T06:24:11Z</dcterms:created>
  <dcterms:modified xsi:type="dcterms:W3CDTF">2019-02-06T11:43:40Z</dcterms:modified>
</cp:coreProperties>
</file>