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30" r:id="rId1"/>
  </p:sldMasterIdLst>
  <p:notesMasterIdLst>
    <p:notesMasterId r:id="rId45"/>
  </p:notesMasterIdLst>
  <p:sldIdLst>
    <p:sldId id="256" r:id="rId2"/>
    <p:sldId id="257" r:id="rId3"/>
    <p:sldId id="261" r:id="rId4"/>
    <p:sldId id="265" r:id="rId5"/>
    <p:sldId id="264" r:id="rId6"/>
    <p:sldId id="269" r:id="rId7"/>
    <p:sldId id="275" r:id="rId8"/>
    <p:sldId id="279" r:id="rId9"/>
    <p:sldId id="276" r:id="rId10"/>
    <p:sldId id="274" r:id="rId11"/>
    <p:sldId id="278" r:id="rId12"/>
    <p:sldId id="273" r:id="rId13"/>
    <p:sldId id="277" r:id="rId14"/>
    <p:sldId id="271" r:id="rId15"/>
    <p:sldId id="266" r:id="rId16"/>
    <p:sldId id="280" r:id="rId17"/>
    <p:sldId id="263" r:id="rId18"/>
    <p:sldId id="299" r:id="rId19"/>
    <p:sldId id="259" r:id="rId20"/>
    <p:sldId id="281" r:id="rId21"/>
    <p:sldId id="300" r:id="rId22"/>
    <p:sldId id="282" r:id="rId23"/>
    <p:sldId id="283" r:id="rId24"/>
    <p:sldId id="284" r:id="rId25"/>
    <p:sldId id="286" r:id="rId26"/>
    <p:sldId id="287" r:id="rId27"/>
    <p:sldId id="288" r:id="rId28"/>
    <p:sldId id="289" r:id="rId29"/>
    <p:sldId id="285" r:id="rId30"/>
    <p:sldId id="292" r:id="rId31"/>
    <p:sldId id="290" r:id="rId32"/>
    <p:sldId id="296" r:id="rId33"/>
    <p:sldId id="293" r:id="rId34"/>
    <p:sldId id="295" r:id="rId35"/>
    <p:sldId id="294" r:id="rId36"/>
    <p:sldId id="291" r:id="rId37"/>
    <p:sldId id="303" r:id="rId38"/>
    <p:sldId id="297" r:id="rId39"/>
    <p:sldId id="302" r:id="rId40"/>
    <p:sldId id="301" r:id="rId41"/>
    <p:sldId id="304" r:id="rId42"/>
    <p:sldId id="305" r:id="rId43"/>
    <p:sldId id="262"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3350"/>
    <a:srgbClr val="081F58"/>
    <a:srgbClr val="1F045C"/>
    <a:srgbClr val="132D4D"/>
    <a:srgbClr val="13284D"/>
    <a:srgbClr val="33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95332" autoAdjust="0"/>
  </p:normalViewPr>
  <p:slideViewPr>
    <p:cSldViewPr snapToGrid="0">
      <p:cViewPr varScale="1">
        <p:scale>
          <a:sx n="105" d="100"/>
          <a:sy n="105" d="100"/>
        </p:scale>
        <p:origin x="72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image" Target="../media/image78.wmf"/><Relationship Id="rId1" Type="http://schemas.openxmlformats.org/officeDocument/2006/relationships/image" Target="../media/image7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os vietos rezervavimo ženklas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F9DF11-8A9B-4022-8895-C28C75609388}" type="datetimeFigureOut">
              <a:rPr lang="lt-LT" smtClean="0"/>
              <a:t>2020-04-08</a:t>
            </a:fld>
            <a:endParaRPr lang="lt-LT"/>
          </a:p>
        </p:txBody>
      </p:sp>
      <p:sp>
        <p:nvSpPr>
          <p:cNvPr id="4" name="Skaidrės vaizdo vietos rezervavimo ženkla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Pastabų vietos rezervavimo ženkl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6" name="Poraštės vietos rezervavimo ženklas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kaidrės numerio vietos rezervavimo ženklas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65129D-9FC3-4449-8042-ACAE9AB68962}" type="slidenum">
              <a:rPr lang="lt-LT" smtClean="0"/>
              <a:t>‹#›</a:t>
            </a:fld>
            <a:endParaRPr lang="lt-LT"/>
          </a:p>
        </p:txBody>
      </p:sp>
    </p:spTree>
    <p:extLst>
      <p:ext uri="{BB962C8B-B14F-4D97-AF65-F5344CB8AC3E}">
        <p14:creationId xmlns:p14="http://schemas.microsoft.com/office/powerpoint/2010/main" val="819239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fld id="{FA65129D-9FC3-4449-8042-ACAE9AB68962}" type="slidenum">
              <a:rPr lang="lt-LT" smtClean="0"/>
              <a:t>11</a:t>
            </a:fld>
            <a:endParaRPr lang="lt-LT"/>
          </a:p>
        </p:txBody>
      </p:sp>
    </p:spTree>
    <p:extLst>
      <p:ext uri="{BB962C8B-B14F-4D97-AF65-F5344CB8AC3E}">
        <p14:creationId xmlns:p14="http://schemas.microsoft.com/office/powerpoint/2010/main" val="17806178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fld id="{FA65129D-9FC3-4449-8042-ACAE9AB68962}" type="slidenum">
              <a:rPr lang="lt-LT" smtClean="0"/>
              <a:t>36</a:t>
            </a:fld>
            <a:endParaRPr lang="lt-LT"/>
          </a:p>
        </p:txBody>
      </p:sp>
    </p:spTree>
    <p:extLst>
      <p:ext uri="{BB962C8B-B14F-4D97-AF65-F5344CB8AC3E}">
        <p14:creationId xmlns:p14="http://schemas.microsoft.com/office/powerpoint/2010/main" val="1109880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Pavadinimas 1"/>
          <p:cNvSpPr>
            <a:spLocks noGrp="1"/>
          </p:cNvSpPr>
          <p:nvPr>
            <p:ph type="ctrTitle"/>
          </p:nvPr>
        </p:nvSpPr>
        <p:spPr>
          <a:xfrm>
            <a:off x="1524000" y="1122363"/>
            <a:ext cx="9144000" cy="2387600"/>
          </a:xfrm>
        </p:spPr>
        <p:txBody>
          <a:bodyPr anchor="b"/>
          <a:lstStyle>
            <a:lvl1pPr algn="ctr">
              <a:defRPr sz="6000"/>
            </a:lvl1pPr>
          </a:lstStyle>
          <a:p>
            <a:r>
              <a:rPr lang="lt-LT"/>
              <a:t>Spustelėję redag. ruoš. pavad. stilių</a:t>
            </a:r>
          </a:p>
        </p:txBody>
      </p:sp>
      <p:sp>
        <p:nvSpPr>
          <p:cNvPr id="3" name="Antrinis pavadinima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t-LT"/>
              <a:t>Spustelėkite norėdami redaguoti šablono paantraštės stilių</a:t>
            </a:r>
          </a:p>
        </p:txBody>
      </p:sp>
      <p:sp>
        <p:nvSpPr>
          <p:cNvPr id="4" name="Datos vietos rezervavimo ženklas 3"/>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5" name="Poraštės vietos rezervavimo ženklas 4"/>
          <p:cNvSpPr>
            <a:spLocks noGrp="1"/>
          </p:cNvSpPr>
          <p:nvPr>
            <p:ph type="ftr" sz="quarter" idx="11"/>
          </p:nvPr>
        </p:nvSpPr>
        <p:spPr/>
        <p:txBody>
          <a:bodyPr/>
          <a:lstStyle/>
          <a:p>
            <a:endParaRPr lang="en-US" dirty="0"/>
          </a:p>
        </p:txBody>
      </p:sp>
      <p:sp>
        <p:nvSpPr>
          <p:cNvPr id="6" name="Skaidrės numerio vietos rezervavimo ženklas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84372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Turinio vietos rezervavimo ženklas 2"/>
          <p:cNvSpPr>
            <a:spLocks noGrp="1"/>
          </p:cNvSpPr>
          <p:nvPr>
            <p:ph idx="1"/>
          </p:nvPr>
        </p:nvSpPr>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5" name="Poraštės vietos rezervavimo ženklas 4"/>
          <p:cNvSpPr>
            <a:spLocks noGrp="1"/>
          </p:cNvSpPr>
          <p:nvPr>
            <p:ph type="ftr" sz="quarter" idx="11"/>
          </p:nvPr>
        </p:nvSpPr>
        <p:spPr/>
        <p:txBody>
          <a:bodyPr/>
          <a:lstStyle/>
          <a:p>
            <a:endParaRPr lang="en-US" dirty="0"/>
          </a:p>
        </p:txBody>
      </p:sp>
      <p:sp>
        <p:nvSpPr>
          <p:cNvPr id="6" name="Skaidrės numerio vietos rezervavimo ženklas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715024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Pavadinimas 1"/>
          <p:cNvSpPr>
            <a:spLocks noGrp="1"/>
          </p:cNvSpPr>
          <p:nvPr>
            <p:ph type="title"/>
          </p:nvPr>
        </p:nvSpPr>
        <p:spPr>
          <a:xfrm>
            <a:off x="831850" y="1709738"/>
            <a:ext cx="10515600" cy="2852737"/>
          </a:xfrm>
        </p:spPr>
        <p:txBody>
          <a:bodyPr anchor="b"/>
          <a:lstStyle>
            <a:lvl1pPr>
              <a:defRPr sz="6000"/>
            </a:lvl1pPr>
          </a:lstStyle>
          <a:p>
            <a:r>
              <a:rPr lang="lt-LT"/>
              <a:t>Spustelėję redag. ruoš. pavad. stilių</a:t>
            </a:r>
          </a:p>
        </p:txBody>
      </p:sp>
      <p:sp>
        <p:nvSpPr>
          <p:cNvPr id="3" name="Teksto vietos rezervavimo ženklas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t-LT"/>
              <a:t>Redaguoti šablono teksto stilius</a:t>
            </a:r>
          </a:p>
        </p:txBody>
      </p:sp>
      <p:sp>
        <p:nvSpPr>
          <p:cNvPr id="4" name="Datos vietos rezervavimo ženklas 3"/>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5" name="Poraštės vietos rezervavimo ženklas 4"/>
          <p:cNvSpPr>
            <a:spLocks noGrp="1"/>
          </p:cNvSpPr>
          <p:nvPr>
            <p:ph type="ftr" sz="quarter" idx="11"/>
          </p:nvPr>
        </p:nvSpPr>
        <p:spPr/>
        <p:txBody>
          <a:bodyPr/>
          <a:lstStyle/>
          <a:p>
            <a:endParaRPr lang="en-US" dirty="0"/>
          </a:p>
        </p:txBody>
      </p:sp>
      <p:sp>
        <p:nvSpPr>
          <p:cNvPr id="6" name="Skaidrės numerio vietos rezervavimo ženklas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50172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Turinio vietos rezervavimo ženklas 2"/>
          <p:cNvSpPr>
            <a:spLocks noGrp="1"/>
          </p:cNvSpPr>
          <p:nvPr>
            <p:ph sz="half" idx="1"/>
          </p:nvPr>
        </p:nvSpPr>
        <p:spPr>
          <a:xfrm>
            <a:off x="838200" y="1825625"/>
            <a:ext cx="5181600" cy="435133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urinio vietos rezervavimo ženklas 3"/>
          <p:cNvSpPr>
            <a:spLocks noGrp="1"/>
          </p:cNvSpPr>
          <p:nvPr>
            <p:ph sz="half" idx="2"/>
          </p:nvPr>
        </p:nvSpPr>
        <p:spPr>
          <a:xfrm>
            <a:off x="6172200" y="1825625"/>
            <a:ext cx="5181600" cy="435133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Datos vietos rezervavimo ženklas 4"/>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6" name="Poraštės vietos rezervavimo ženklas 5"/>
          <p:cNvSpPr>
            <a:spLocks noGrp="1"/>
          </p:cNvSpPr>
          <p:nvPr>
            <p:ph type="ftr" sz="quarter" idx="11"/>
          </p:nvPr>
        </p:nvSpPr>
        <p:spPr/>
        <p:txBody>
          <a:bodyPr/>
          <a:lstStyle/>
          <a:p>
            <a:endParaRPr lang="en-US" dirty="0"/>
          </a:p>
        </p:txBody>
      </p:sp>
      <p:sp>
        <p:nvSpPr>
          <p:cNvPr id="7" name="Skaidrės numerio vietos rezervavimo ženklas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294173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Pavadinimas 1"/>
          <p:cNvSpPr>
            <a:spLocks noGrp="1"/>
          </p:cNvSpPr>
          <p:nvPr>
            <p:ph type="title"/>
          </p:nvPr>
        </p:nvSpPr>
        <p:spPr>
          <a:xfrm>
            <a:off x="839788" y="365125"/>
            <a:ext cx="10515600" cy="1325563"/>
          </a:xfrm>
        </p:spPr>
        <p:txBody>
          <a:bodyPr/>
          <a:lstStyle/>
          <a:p>
            <a:r>
              <a:rPr lang="lt-LT"/>
              <a:t>Spustelėję redag. ruoš. pavad. stilių</a:t>
            </a:r>
          </a:p>
        </p:txBody>
      </p:sp>
      <p:sp>
        <p:nvSpPr>
          <p:cNvPr id="3" name="Teksto vietos rezervavimo ženklas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4" name="Turinio vietos rezervavimo ženklas 3"/>
          <p:cNvSpPr>
            <a:spLocks noGrp="1"/>
          </p:cNvSpPr>
          <p:nvPr>
            <p:ph sz="half" idx="2"/>
          </p:nvPr>
        </p:nvSpPr>
        <p:spPr>
          <a:xfrm>
            <a:off x="839788" y="2505075"/>
            <a:ext cx="5157787" cy="368458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Teksto vietos rezervavimo ženklas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6" name="Turinio vietos rezervavimo ženklas 5"/>
          <p:cNvSpPr>
            <a:spLocks noGrp="1"/>
          </p:cNvSpPr>
          <p:nvPr>
            <p:ph sz="quarter" idx="4"/>
          </p:nvPr>
        </p:nvSpPr>
        <p:spPr>
          <a:xfrm>
            <a:off x="6172200" y="2505075"/>
            <a:ext cx="5183188" cy="368458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7" name="Datos vietos rezervavimo ženklas 6"/>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8" name="Poraštės vietos rezervavimo ženklas 7"/>
          <p:cNvSpPr>
            <a:spLocks noGrp="1"/>
          </p:cNvSpPr>
          <p:nvPr>
            <p:ph type="ftr" sz="quarter" idx="11"/>
          </p:nvPr>
        </p:nvSpPr>
        <p:spPr/>
        <p:txBody>
          <a:bodyPr/>
          <a:lstStyle/>
          <a:p>
            <a:endParaRPr lang="en-US" dirty="0"/>
          </a:p>
        </p:txBody>
      </p:sp>
      <p:sp>
        <p:nvSpPr>
          <p:cNvPr id="9" name="Skaidrės numerio vietos rezervavimo ženklas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46220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Datos vietos rezervavimo ženklas 2"/>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4" name="Poraštės vietos rezervavimo ženklas 3"/>
          <p:cNvSpPr>
            <a:spLocks noGrp="1"/>
          </p:cNvSpPr>
          <p:nvPr>
            <p:ph type="ftr" sz="quarter" idx="11"/>
          </p:nvPr>
        </p:nvSpPr>
        <p:spPr/>
        <p:txBody>
          <a:bodyPr/>
          <a:lstStyle/>
          <a:p>
            <a:endParaRPr lang="en-US" dirty="0"/>
          </a:p>
        </p:txBody>
      </p:sp>
      <p:sp>
        <p:nvSpPr>
          <p:cNvPr id="5" name="Skaidrės numerio vietos rezervavimo ženklas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52296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3" name="Poraštės vietos rezervavimo ženklas 2"/>
          <p:cNvSpPr>
            <a:spLocks noGrp="1"/>
          </p:cNvSpPr>
          <p:nvPr>
            <p:ph type="ftr" sz="quarter" idx="11"/>
          </p:nvPr>
        </p:nvSpPr>
        <p:spPr/>
        <p:txBody>
          <a:bodyPr/>
          <a:lstStyle/>
          <a:p>
            <a:endParaRPr lang="en-US" dirty="0"/>
          </a:p>
        </p:txBody>
      </p:sp>
      <p:sp>
        <p:nvSpPr>
          <p:cNvPr id="4" name="Skaidrės numerio vietos rezervavimo ženklas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59102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Pavadinimas 1"/>
          <p:cNvSpPr>
            <a:spLocks noGrp="1"/>
          </p:cNvSpPr>
          <p:nvPr>
            <p:ph type="title"/>
          </p:nvPr>
        </p:nvSpPr>
        <p:spPr>
          <a:xfrm>
            <a:off x="839788" y="457200"/>
            <a:ext cx="3932237" cy="1600200"/>
          </a:xfrm>
        </p:spPr>
        <p:txBody>
          <a:bodyPr anchor="b"/>
          <a:lstStyle>
            <a:lvl1pPr>
              <a:defRPr sz="3200"/>
            </a:lvl1pPr>
          </a:lstStyle>
          <a:p>
            <a:r>
              <a:rPr lang="lt-LT"/>
              <a:t>Spustelėję redag. ruoš. pavad. stilių</a:t>
            </a:r>
          </a:p>
        </p:txBody>
      </p:sp>
      <p:sp>
        <p:nvSpPr>
          <p:cNvPr id="3" name="Turinio vietos rezervavimo ženklas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eksto vietos rezervavimo ženklas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Redaguoti šablono teksto stilius</a:t>
            </a:r>
          </a:p>
        </p:txBody>
      </p:sp>
      <p:sp>
        <p:nvSpPr>
          <p:cNvPr id="5" name="Datos vietos rezervavimo ženklas 4"/>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6" name="Poraštės vietos rezervavimo ženklas 5"/>
          <p:cNvSpPr>
            <a:spLocks noGrp="1"/>
          </p:cNvSpPr>
          <p:nvPr>
            <p:ph type="ftr" sz="quarter" idx="11"/>
          </p:nvPr>
        </p:nvSpPr>
        <p:spPr/>
        <p:txBody>
          <a:bodyPr/>
          <a:lstStyle/>
          <a:p>
            <a:endParaRPr lang="en-US" dirty="0"/>
          </a:p>
        </p:txBody>
      </p:sp>
      <p:sp>
        <p:nvSpPr>
          <p:cNvPr id="7" name="Skaidrės numerio vietos rezervavimo ženklas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26289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Pavadinimas 1"/>
          <p:cNvSpPr>
            <a:spLocks noGrp="1"/>
          </p:cNvSpPr>
          <p:nvPr>
            <p:ph type="title"/>
          </p:nvPr>
        </p:nvSpPr>
        <p:spPr>
          <a:xfrm>
            <a:off x="839788" y="457200"/>
            <a:ext cx="3932237" cy="1600200"/>
          </a:xfrm>
        </p:spPr>
        <p:txBody>
          <a:bodyPr anchor="b"/>
          <a:lstStyle>
            <a:lvl1pPr>
              <a:defRPr sz="3200"/>
            </a:lvl1pPr>
          </a:lstStyle>
          <a:p>
            <a:r>
              <a:rPr lang="lt-LT"/>
              <a:t>Spustelėję redag. ruoš. pavad. stilių</a:t>
            </a:r>
          </a:p>
        </p:txBody>
      </p:sp>
      <p:sp>
        <p:nvSpPr>
          <p:cNvPr id="3" name="Paveikslėlio vietos rezervavimo ženklas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Redaguoti šablono teksto stilius</a:t>
            </a:r>
          </a:p>
        </p:txBody>
      </p:sp>
      <p:sp>
        <p:nvSpPr>
          <p:cNvPr id="5" name="Datos vietos rezervavimo ženklas 4"/>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6" name="Poraštės vietos rezervavimo ženklas 5"/>
          <p:cNvSpPr>
            <a:spLocks noGrp="1"/>
          </p:cNvSpPr>
          <p:nvPr>
            <p:ph type="ftr" sz="quarter" idx="11"/>
          </p:nvPr>
        </p:nvSpPr>
        <p:spPr/>
        <p:txBody>
          <a:bodyPr/>
          <a:lstStyle/>
          <a:p>
            <a:endParaRPr lang="en-US" dirty="0"/>
          </a:p>
        </p:txBody>
      </p:sp>
      <p:sp>
        <p:nvSpPr>
          <p:cNvPr id="7" name="Skaidrės numerio vietos rezervavimo ženklas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56423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Vertikalaus teksto vietos rezervavimo ženklas 2"/>
          <p:cNvSpPr>
            <a:spLocks noGrp="1"/>
          </p:cNvSpPr>
          <p:nvPr>
            <p:ph type="body" orient="vert" idx="1"/>
          </p:nvPr>
        </p:nvSpPr>
        <p:spPr/>
        <p:txBody>
          <a:bodyPr vert="eaVe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5" name="Poraštės vietos rezervavimo ženklas 4"/>
          <p:cNvSpPr>
            <a:spLocks noGrp="1"/>
          </p:cNvSpPr>
          <p:nvPr>
            <p:ph type="ftr" sz="quarter" idx="11"/>
          </p:nvPr>
        </p:nvSpPr>
        <p:spPr/>
        <p:txBody>
          <a:bodyPr/>
          <a:lstStyle/>
          <a:p>
            <a:endParaRPr lang="en-US" dirty="0"/>
          </a:p>
        </p:txBody>
      </p:sp>
      <p:sp>
        <p:nvSpPr>
          <p:cNvPr id="6" name="Skaidrės numerio vietos rezervavimo ženklas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22631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8724900" y="365125"/>
            <a:ext cx="2628900" cy="5811838"/>
          </a:xfrm>
        </p:spPr>
        <p:txBody>
          <a:bodyPr vert="eaVert"/>
          <a:lstStyle/>
          <a:p>
            <a:r>
              <a:rPr lang="lt-LT"/>
              <a:t>Spustelėję redag. ruoš. pavad. stilių</a:t>
            </a:r>
          </a:p>
        </p:txBody>
      </p:sp>
      <p:sp>
        <p:nvSpPr>
          <p:cNvPr id="3" name="Vertikalaus teksto vietos rezervavimo ženklas 2"/>
          <p:cNvSpPr>
            <a:spLocks noGrp="1"/>
          </p:cNvSpPr>
          <p:nvPr>
            <p:ph type="body" orient="vert" idx="1"/>
          </p:nvPr>
        </p:nvSpPr>
        <p:spPr>
          <a:xfrm>
            <a:off x="838200" y="365125"/>
            <a:ext cx="7734300" cy="5811838"/>
          </a:xfrm>
        </p:spPr>
        <p:txBody>
          <a:bodyPr vert="eaVe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10"/>
          </p:nvPr>
        </p:nvSpPr>
        <p:spPr/>
        <p:txBody>
          <a:bodyPr/>
          <a:lstStyle/>
          <a:p>
            <a:fld id="{5586B75A-687E-405C-8A0B-8D00578BA2C3}" type="datetimeFigureOut">
              <a:rPr lang="en-US" smtClean="0"/>
              <a:pPr/>
              <a:t>4/8/2020</a:t>
            </a:fld>
            <a:endParaRPr lang="en-US" dirty="0"/>
          </a:p>
        </p:txBody>
      </p:sp>
      <p:sp>
        <p:nvSpPr>
          <p:cNvPr id="5" name="Poraštės vietos rezervavimo ženklas 4"/>
          <p:cNvSpPr>
            <a:spLocks noGrp="1"/>
          </p:cNvSpPr>
          <p:nvPr>
            <p:ph type="ftr" sz="quarter" idx="11"/>
          </p:nvPr>
        </p:nvSpPr>
        <p:spPr/>
        <p:txBody>
          <a:bodyPr/>
          <a:lstStyle/>
          <a:p>
            <a:endParaRPr lang="en-US" dirty="0"/>
          </a:p>
        </p:txBody>
      </p:sp>
      <p:sp>
        <p:nvSpPr>
          <p:cNvPr id="6" name="Skaidrės numerio vietos rezervavimo ženklas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87832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t-LT"/>
              <a:t>Spustelėję redag. ruoš. pavad. stilių</a:t>
            </a:r>
          </a:p>
        </p:txBody>
      </p:sp>
      <p:sp>
        <p:nvSpPr>
          <p:cNvPr id="3" name="Teksto vietos rezervavimo ženklas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6B75A-687E-405C-8A0B-8D00578BA2C3}" type="datetimeFigureOut">
              <a:rPr lang="en-US" smtClean="0"/>
              <a:pPr/>
              <a:t>4/8/2020</a:t>
            </a:fld>
            <a:endParaRPr lang="en-US" dirty="0"/>
          </a:p>
        </p:txBody>
      </p:sp>
      <p:sp>
        <p:nvSpPr>
          <p:cNvPr id="5" name="Poraštės vietos rezervavimo ženklas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kaidrės numerio vietos rezervavimo ženklas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0207513"/>
      </p:ext>
    </p:extLst>
  </p:cSld>
  <p:clrMap bg1="lt1" tx1="dk1" bg2="lt2" tx2="dk2" accent1="accent1" accent2="accent2" accent3="accent3" accent4="accent4" accent5="accent5" accent6="accent6" hlink="hlink" folHlink="folHlink"/>
  <p:sldLayoutIdLst>
    <p:sldLayoutId id="2147484031" r:id="rId1"/>
    <p:sldLayoutId id="2147484032" r:id="rId2"/>
    <p:sldLayoutId id="2147484033" r:id="rId3"/>
    <p:sldLayoutId id="2147484034" r:id="rId4"/>
    <p:sldLayoutId id="2147484035" r:id="rId5"/>
    <p:sldLayoutId id="2147484036" r:id="rId6"/>
    <p:sldLayoutId id="2147484037" r:id="rId7"/>
    <p:sldLayoutId id="2147484038" r:id="rId8"/>
    <p:sldLayoutId id="2147484039" r:id="rId9"/>
    <p:sldLayoutId id="2147484040" r:id="rId10"/>
    <p:sldLayoutId id="214748404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5.png"/><Relationship Id="rId7" Type="http://schemas.openxmlformats.org/officeDocument/2006/relationships/image" Target="../media/image4.emf"/><Relationship Id="rId12"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1.png"/><Relationship Id="rId5" Type="http://schemas.openxmlformats.org/officeDocument/2006/relationships/image" Target="../media/image7.png"/><Relationship Id="rId15" Type="http://schemas.openxmlformats.org/officeDocument/2006/relationships/image" Target="../media/image15.jpeg"/><Relationship Id="rId10" Type="http://schemas.openxmlformats.org/officeDocument/2006/relationships/image" Target="../media/image10.png"/><Relationship Id="rId4" Type="http://schemas.openxmlformats.org/officeDocument/2006/relationships/image" Target="../media/image6.png"/><Relationship Id="rId9" Type="http://schemas.openxmlformats.org/officeDocument/2006/relationships/image" Target="../media/image9.jpe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8.jpeg"/><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3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7.jpeg"/></Relationships>
</file>

<file path=ppt/slides/_rels/slide3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5.png"/><Relationship Id="rId3" Type="http://schemas.openxmlformats.org/officeDocument/2006/relationships/image" Target="../media/image5.png"/><Relationship Id="rId7" Type="http://schemas.openxmlformats.org/officeDocument/2006/relationships/image" Target="../media/image13.png"/><Relationship Id="rId12" Type="http://schemas.openxmlformats.org/officeDocument/2006/relationships/image" Target="../media/image74.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72.png"/><Relationship Id="rId11" Type="http://schemas.openxmlformats.org/officeDocument/2006/relationships/image" Target="../media/image10.png"/><Relationship Id="rId5" Type="http://schemas.openxmlformats.org/officeDocument/2006/relationships/image" Target="../media/image71.png"/><Relationship Id="rId10" Type="http://schemas.openxmlformats.org/officeDocument/2006/relationships/image" Target="../media/image4.emf"/><Relationship Id="rId4" Type="http://schemas.openxmlformats.org/officeDocument/2006/relationships/image" Target="../media/image70.png"/><Relationship Id="rId9" Type="http://schemas.openxmlformats.org/officeDocument/2006/relationships/oleObject" Target="../embeddings/oleObject2.bin"/><Relationship Id="rId14" Type="http://schemas.openxmlformats.org/officeDocument/2006/relationships/image" Target="../media/image9.jpeg"/></Relationships>
</file>

<file path=ppt/slides/_rels/slide38.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79.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78.wmf"/><Relationship Id="rId5" Type="http://schemas.openxmlformats.org/officeDocument/2006/relationships/oleObject" Target="../embeddings/oleObject4.bin"/><Relationship Id="rId4" Type="http://schemas.openxmlformats.org/officeDocument/2006/relationships/image" Target="../media/image77.wmf"/><Relationship Id="rId9" Type="http://schemas.openxmlformats.org/officeDocument/2006/relationships/image" Target="../media/image80.jpeg"/></Relationships>
</file>

<file path=ppt/slides/_rels/slide4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tačiakampis 8"/>
          <p:cNvSpPr/>
          <p:nvPr/>
        </p:nvSpPr>
        <p:spPr>
          <a:xfrm>
            <a:off x="9545899" y="981828"/>
            <a:ext cx="2149711" cy="3970318"/>
          </a:xfrm>
          <a:prstGeom prst="rect">
            <a:avLst/>
          </a:prstGeom>
        </p:spPr>
        <p:txBody>
          <a:bodyPr wrap="square">
            <a:spAutoFit/>
          </a:bodyPr>
          <a:lstStyle/>
          <a:p>
            <a:pPr algn="ctr"/>
            <a:endParaRPr lang="lt-LT" b="1" dirty="0">
              <a:latin typeface="+mj-lt"/>
              <a:cs typeface="Times New Roman" panose="02020603050405020304" pitchFamily="18" charset="0"/>
            </a:endParaRPr>
          </a:p>
          <a:p>
            <a:pPr algn="ctr"/>
            <a:endParaRPr lang="lt-LT" b="1" dirty="0">
              <a:latin typeface="+mj-lt"/>
              <a:cs typeface="Times New Roman" panose="02020603050405020304" pitchFamily="18" charset="0"/>
            </a:endParaRPr>
          </a:p>
          <a:p>
            <a:pPr algn="ctr">
              <a:lnSpc>
                <a:spcPct val="150000"/>
              </a:lnSpc>
            </a:pPr>
            <a:endParaRPr lang="lt-LT" b="1" dirty="0">
              <a:latin typeface="Calibri" panose="020F0502020204030204" pitchFamily="34" charset="0"/>
              <a:ea typeface="Cambria" panose="02040503050406030204" pitchFamily="18" charset="0"/>
              <a:cs typeface="Calibri" panose="020F0502020204030204" pitchFamily="34" charset="0"/>
            </a:endParaRPr>
          </a:p>
          <a:p>
            <a:pPr algn="ctr">
              <a:lnSpc>
                <a:spcPct val="150000"/>
              </a:lnSpc>
            </a:pPr>
            <a:endParaRPr lang="lt-LT" b="1" dirty="0">
              <a:latin typeface="Calibri" panose="020F0502020204030204" pitchFamily="34" charset="0"/>
              <a:ea typeface="Cambria" panose="02040503050406030204" pitchFamily="18" charset="0"/>
              <a:cs typeface="Calibri" panose="020F0502020204030204" pitchFamily="34" charset="0"/>
            </a:endParaRPr>
          </a:p>
          <a:p>
            <a:pPr algn="ctr"/>
            <a:endParaRPr lang="lt-LT" b="1" dirty="0">
              <a:latin typeface="Calibri" panose="020F0502020204030204" pitchFamily="34" charset="0"/>
              <a:ea typeface="Cambria" panose="02040503050406030204" pitchFamily="18" charset="0"/>
              <a:cs typeface="Calibri" panose="020F0502020204030204" pitchFamily="34" charset="0"/>
            </a:endParaRPr>
          </a:p>
          <a:p>
            <a:pPr algn="ctr"/>
            <a:endParaRPr lang="lt-LT" b="1" dirty="0">
              <a:latin typeface="Calibri" panose="020F0502020204030204" pitchFamily="34" charset="0"/>
              <a:ea typeface="Cambria" panose="02040503050406030204" pitchFamily="18" charset="0"/>
              <a:cs typeface="Calibri" panose="020F0502020204030204" pitchFamily="34" charset="0"/>
            </a:endParaRPr>
          </a:p>
          <a:p>
            <a:pPr algn="ctr"/>
            <a:endParaRPr lang="lt-LT" b="1" dirty="0">
              <a:latin typeface="+mj-lt"/>
              <a:cs typeface="Times New Roman" panose="02020603050405020304" pitchFamily="18" charset="0"/>
            </a:endParaRPr>
          </a:p>
          <a:p>
            <a:pPr algn="ctr"/>
            <a:endParaRPr lang="lt-LT" b="1" dirty="0">
              <a:latin typeface="+mj-lt"/>
              <a:cs typeface="Times New Roman" panose="02020603050405020304" pitchFamily="18" charset="0"/>
            </a:endParaRPr>
          </a:p>
          <a:p>
            <a:pPr algn="ctr"/>
            <a:endParaRPr lang="lt-LT" b="1" dirty="0">
              <a:latin typeface="+mj-lt"/>
              <a:cs typeface="Times New Roman" panose="02020603050405020304" pitchFamily="18" charset="0"/>
            </a:endParaRPr>
          </a:p>
          <a:p>
            <a:pPr algn="ctr"/>
            <a:endParaRPr lang="lt-LT" b="1" dirty="0">
              <a:latin typeface="+mj-lt"/>
              <a:cs typeface="Times New Roman" panose="02020603050405020304" pitchFamily="18" charset="0"/>
            </a:endParaRPr>
          </a:p>
          <a:p>
            <a:pPr algn="ctr"/>
            <a:endParaRPr lang="lt-LT" b="1" dirty="0">
              <a:latin typeface="+mj-lt"/>
              <a:cs typeface="Times New Roman" panose="02020603050405020304" pitchFamily="18" charset="0"/>
            </a:endParaRPr>
          </a:p>
          <a:p>
            <a:pPr algn="ctr"/>
            <a:endParaRPr lang="lt-LT" b="1" dirty="0">
              <a:latin typeface="+mj-lt"/>
              <a:cs typeface="Times New Roman" panose="02020603050405020304" pitchFamily="18" charset="0"/>
            </a:endParaRPr>
          </a:p>
          <a:p>
            <a:pPr algn="ctr"/>
            <a:endParaRPr lang="lt-LT" b="1" dirty="0">
              <a:latin typeface="+mj-lt"/>
              <a:cs typeface="Times New Roman" panose="02020603050405020304" pitchFamily="18" charset="0"/>
            </a:endParaRPr>
          </a:p>
        </p:txBody>
      </p:sp>
      <p:sp>
        <p:nvSpPr>
          <p:cNvPr id="8" name="Stačiakampis 7"/>
          <p:cNvSpPr/>
          <p:nvPr/>
        </p:nvSpPr>
        <p:spPr>
          <a:xfrm>
            <a:off x="-8708" y="-4822"/>
            <a:ext cx="8875617" cy="6862822"/>
          </a:xfrm>
          <a:prstGeom prst="rect">
            <a:avLst/>
          </a:prstGeom>
          <a:solidFill>
            <a:srgbClr val="13284D"/>
          </a:solidFill>
        </p:spPr>
        <p:txBody>
          <a:bodyPr wrap="square">
            <a:spAutoFit/>
          </a:bodyPr>
          <a:lstStyle/>
          <a:p>
            <a:pPr algn="ctr"/>
            <a:endParaRPr lang="lt-LT" sz="3600" b="1" i="1" dirty="0">
              <a:latin typeface="Calibri" panose="020F0502020204030204" pitchFamily="34" charset="0"/>
              <a:ea typeface="Cambria" panose="02040503050406030204" pitchFamily="18" charset="0"/>
              <a:cs typeface="Calibri" panose="020F0502020204030204" pitchFamily="34" charset="0"/>
            </a:endParaRPr>
          </a:p>
          <a:p>
            <a:pPr algn="ctr"/>
            <a:endParaRPr lang="lt-LT" sz="3200" b="1" i="1" dirty="0">
              <a:latin typeface="Calibri" panose="020F0502020204030204" pitchFamily="34" charset="0"/>
              <a:ea typeface="Cambria" panose="02040503050406030204" pitchFamily="18" charset="0"/>
              <a:cs typeface="Calibri" panose="020F0502020204030204" pitchFamily="34" charset="0"/>
            </a:endParaRPr>
          </a:p>
          <a:p>
            <a:pPr algn="ctr"/>
            <a:r>
              <a:rPr lang="lt-LT" sz="3200" b="1" dirty="0">
                <a:solidFill>
                  <a:schemeClr val="bg1">
                    <a:lumMod val="85000"/>
                  </a:schemeClr>
                </a:solidFill>
                <a:ea typeface="Cambria" panose="02040503050406030204" pitchFamily="18" charset="0"/>
                <a:cs typeface="Calibri" panose="020F0502020204030204" pitchFamily="34" charset="0"/>
              </a:rPr>
              <a:t>PARODA SKIRTA PROGRAMOS „ERASMUS+“ KA1</a:t>
            </a:r>
          </a:p>
          <a:p>
            <a:pPr algn="ctr"/>
            <a:r>
              <a:rPr lang="lt-LT" sz="3200" b="1" dirty="0">
                <a:solidFill>
                  <a:schemeClr val="bg1">
                    <a:lumMod val="85000"/>
                  </a:schemeClr>
                </a:solidFill>
                <a:ea typeface="Cambria" panose="02040503050406030204" pitchFamily="18" charset="0"/>
                <a:cs typeface="Calibri" panose="020F0502020204030204" pitchFamily="34" charset="0"/>
              </a:rPr>
              <a:t>SUAUGUSIŲJŲ ŠVIETIMO DARBUOTOJŲ</a:t>
            </a:r>
          </a:p>
          <a:p>
            <a:pPr algn="ctr"/>
            <a:r>
              <a:rPr lang="lt-LT" sz="3200" b="1" dirty="0">
                <a:solidFill>
                  <a:schemeClr val="bg1">
                    <a:lumMod val="85000"/>
                  </a:schemeClr>
                </a:solidFill>
                <a:ea typeface="Cambria" panose="02040503050406030204" pitchFamily="18" charset="0"/>
                <a:cs typeface="Calibri" panose="020F0502020204030204" pitchFamily="34" charset="0"/>
              </a:rPr>
              <a:t>MOBILUMO PROJEKTUI</a:t>
            </a:r>
          </a:p>
          <a:p>
            <a:pPr algn="ctr"/>
            <a:endParaRPr lang="lt-LT" sz="3200" b="1" dirty="0">
              <a:solidFill>
                <a:schemeClr val="bg1"/>
              </a:solidFill>
              <a:ea typeface="Cambria" panose="02040503050406030204" pitchFamily="18" charset="0"/>
              <a:cs typeface="Calibri" panose="020F0502020204030204" pitchFamily="34" charset="0"/>
            </a:endParaRPr>
          </a:p>
          <a:p>
            <a:pPr algn="ctr"/>
            <a:endParaRPr lang="lt-LT" sz="3200" b="1" i="1" dirty="0">
              <a:solidFill>
                <a:schemeClr val="bg1"/>
              </a:solidFill>
              <a:latin typeface="Calibri" panose="020F0502020204030204" pitchFamily="34" charset="0"/>
              <a:ea typeface="Cambria" panose="02040503050406030204" pitchFamily="18" charset="0"/>
              <a:cs typeface="Calibri" panose="020F0502020204030204" pitchFamily="34" charset="0"/>
            </a:endParaRPr>
          </a:p>
          <a:p>
            <a:pPr algn="ctr"/>
            <a:endParaRPr lang="lt-LT" sz="3200" b="1" i="1" dirty="0">
              <a:solidFill>
                <a:schemeClr val="bg1"/>
              </a:solidFill>
              <a:latin typeface="Calibri" panose="020F0502020204030204" pitchFamily="34" charset="0"/>
              <a:ea typeface="Cambria" panose="02040503050406030204" pitchFamily="18" charset="0"/>
              <a:cs typeface="Calibri" panose="020F0502020204030204" pitchFamily="34" charset="0"/>
            </a:endParaRPr>
          </a:p>
          <a:p>
            <a:pPr algn="ctr"/>
            <a:endParaRPr lang="lt-LT" sz="3200" b="1" i="1" dirty="0">
              <a:solidFill>
                <a:schemeClr val="bg1"/>
              </a:solidFill>
              <a:ea typeface="Cambria" panose="02040503050406030204" pitchFamily="18" charset="0"/>
              <a:cs typeface="Calibri" panose="020F0502020204030204" pitchFamily="34" charset="0"/>
            </a:endParaRPr>
          </a:p>
          <a:p>
            <a:pPr algn="ctr"/>
            <a:endParaRPr lang="lt-LT" sz="3200" b="1" i="1" dirty="0">
              <a:solidFill>
                <a:schemeClr val="bg1"/>
              </a:solidFill>
              <a:latin typeface="Calibri" panose="020F0502020204030204" pitchFamily="34" charset="0"/>
              <a:ea typeface="Cambria" panose="02040503050406030204" pitchFamily="18" charset="0"/>
              <a:cs typeface="Calibri" panose="020F0502020204030204" pitchFamily="34" charset="0"/>
            </a:endParaRPr>
          </a:p>
          <a:p>
            <a:pPr algn="ctr"/>
            <a:endParaRPr lang="lt-LT" sz="3200" b="1" i="1" dirty="0">
              <a:solidFill>
                <a:schemeClr val="bg1"/>
              </a:solidFill>
              <a:latin typeface="Calibri" panose="020F0502020204030204" pitchFamily="34" charset="0"/>
              <a:ea typeface="Cambria" panose="02040503050406030204" pitchFamily="18" charset="0"/>
              <a:cs typeface="Calibri" panose="020F0502020204030204" pitchFamily="34" charset="0"/>
            </a:endParaRPr>
          </a:p>
          <a:p>
            <a:pPr algn="ctr"/>
            <a:endParaRPr lang="lt-LT" sz="3200" b="1" i="1" dirty="0">
              <a:solidFill>
                <a:schemeClr val="bg1"/>
              </a:solidFill>
              <a:latin typeface="Calibri" panose="020F0502020204030204" pitchFamily="34" charset="0"/>
              <a:ea typeface="Cambria" panose="02040503050406030204" pitchFamily="18" charset="0"/>
              <a:cs typeface="Calibri" panose="020F0502020204030204" pitchFamily="34" charset="0"/>
            </a:endParaRPr>
          </a:p>
          <a:p>
            <a:pPr algn="ctr"/>
            <a:r>
              <a:rPr lang="lt-LT" sz="1400" dirty="0">
                <a:solidFill>
                  <a:schemeClr val="bg1"/>
                </a:solidFill>
              </a:rPr>
              <a:t>Projektas finansuojamas iš programos ,,</a:t>
            </a:r>
            <a:r>
              <a:rPr lang="lt-LT" sz="1400" dirty="0" err="1">
                <a:solidFill>
                  <a:schemeClr val="bg1"/>
                </a:solidFill>
              </a:rPr>
              <a:t>Erasmus</a:t>
            </a:r>
            <a:r>
              <a:rPr lang="lt-LT" sz="1400" dirty="0">
                <a:solidFill>
                  <a:schemeClr val="bg1"/>
                </a:solidFill>
              </a:rPr>
              <a:t>+“ suaugusiųjų švietimo sektoriaus 1 pagrindinio veiksmo projekto lėšų, projekto Nr.2019-1-LT01-KA-104-060360. Projekto koordinatorius – Telšių švietimo centras</a:t>
            </a:r>
            <a:endParaRPr lang="lt-LT" sz="1400" b="1" i="1" dirty="0">
              <a:solidFill>
                <a:schemeClr val="bg1"/>
              </a:solidFill>
              <a:latin typeface="Calibri" panose="020F0502020204030204" pitchFamily="34" charset="0"/>
              <a:ea typeface="Cambria" panose="02040503050406030204" pitchFamily="18" charset="0"/>
              <a:cs typeface="Calibri" panose="020F0502020204030204" pitchFamily="34" charset="0"/>
            </a:endParaRPr>
          </a:p>
          <a:p>
            <a:pPr algn="ctr">
              <a:lnSpc>
                <a:spcPct val="150000"/>
              </a:lnSpc>
            </a:pPr>
            <a:endParaRPr lang="lt-LT" sz="1400" b="1" dirty="0">
              <a:solidFill>
                <a:schemeClr val="bg1"/>
              </a:solidFill>
              <a:latin typeface="Calibri" panose="020F0502020204030204" pitchFamily="34" charset="0"/>
              <a:ea typeface="Cambria" panose="02040503050406030204" pitchFamily="18" charset="0"/>
              <a:cs typeface="Calibri" panose="020F0502020204030204" pitchFamily="34" charset="0"/>
            </a:endParaRPr>
          </a:p>
        </p:txBody>
      </p:sp>
      <p:pic>
        <p:nvPicPr>
          <p:cNvPr id="10" name="Turinio vietos rezervavimo ženklas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099809" y="0"/>
            <a:ext cx="3041889" cy="7044812"/>
          </a:xfrm>
          <a:prstGeom prst="rect">
            <a:avLst/>
          </a:prstGeom>
        </p:spPr>
      </p:pic>
      <p:pic>
        <p:nvPicPr>
          <p:cNvPr id="11" name="Paveikslėlis 10" descr="D:\Documents and Settings\Mano\Desktop\Nijoles\konsorciumo _Kartu 2019_logo\logo4d.jpg"/>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25287" y="3292276"/>
            <a:ext cx="3207625" cy="1659870"/>
          </a:xfrm>
          <a:prstGeom prst="rect">
            <a:avLst/>
          </a:prstGeom>
          <a:noFill/>
          <a:ln w="9525">
            <a:noFill/>
            <a:miter lim="800000"/>
            <a:headEnd/>
            <a:tailEnd/>
          </a:ln>
        </p:spPr>
      </p:pic>
    </p:spTree>
    <p:extLst>
      <p:ext uri="{BB962C8B-B14F-4D97-AF65-F5344CB8AC3E}">
        <p14:creationId xmlns:p14="http://schemas.microsoft.com/office/powerpoint/2010/main" val="3821257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0" y="1"/>
            <a:ext cx="12192000" cy="1727199"/>
          </a:xfrm>
          <a:solidFill>
            <a:srgbClr val="103350"/>
          </a:solidFill>
        </p:spPr>
        <p:txBody>
          <a:bodyPr>
            <a:noAutofit/>
          </a:bodyPr>
          <a:lstStyle/>
          <a:p>
            <a:pPr algn="ctr"/>
            <a:r>
              <a:rPr lang="lt-LT" sz="3200" dirty="0">
                <a:solidFill>
                  <a:schemeClr val="bg1">
                    <a:lumMod val="85000"/>
                  </a:schemeClr>
                </a:solidFill>
                <a:latin typeface="+mn-lt"/>
              </a:rPr>
              <a:t>Projektą vykdo konsorciumas, kurį sudaro neformalųjį suaugusiųjų švietimą vykdančios institucijos, organizacijos Telšių ir Raseinių rajonuose. </a:t>
            </a:r>
          </a:p>
        </p:txBody>
      </p:sp>
      <p:pic>
        <p:nvPicPr>
          <p:cNvPr id="5" name="Turinio vietos rezervavimo ženklas 4"/>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38200" y="2090142"/>
            <a:ext cx="10515600" cy="3822304"/>
          </a:xfrm>
          <a:ln w="38100">
            <a:solidFill>
              <a:srgbClr val="103350"/>
            </a:solidFill>
          </a:ln>
        </p:spPr>
      </p:pic>
    </p:spTree>
    <p:extLst>
      <p:ext uri="{BB962C8B-B14F-4D97-AF65-F5344CB8AC3E}">
        <p14:creationId xmlns:p14="http://schemas.microsoft.com/office/powerpoint/2010/main" val="265353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4" name="Paveikslėlis 3" descr="Telšių herbas"/>
          <p:cNvPicPr/>
          <p:nvPr/>
        </p:nvPicPr>
        <p:blipFill>
          <a:blip r:embed="rId3">
            <a:extLst>
              <a:ext uri="{28A0092B-C50C-407E-A947-70E740481C1C}">
                <a14:useLocalDpi xmlns:a14="http://schemas.microsoft.com/office/drawing/2010/main"/>
              </a:ext>
            </a:extLst>
          </a:blip>
          <a:srcRect/>
          <a:stretch>
            <a:fillRect/>
          </a:stretch>
        </p:blipFill>
        <p:spPr bwMode="auto">
          <a:xfrm>
            <a:off x="3734687" y="272306"/>
            <a:ext cx="541154" cy="601260"/>
          </a:xfrm>
          <a:prstGeom prst="rect">
            <a:avLst/>
          </a:prstGeom>
          <a:noFill/>
          <a:ln>
            <a:noFill/>
          </a:ln>
        </p:spPr>
      </p:pic>
      <p:pic>
        <p:nvPicPr>
          <p:cNvPr id="5" name="Paveikslėlis 4" descr="TelÅ¡iÅ³ Karolinos PraniauskaitÄs vieÅ¡oji biblioteka nuotrauka."/>
          <p:cNvPicPr/>
          <p:nvPr/>
        </p:nvPicPr>
        <p:blipFill>
          <a:blip r:embed="rId4" cstate="screen">
            <a:extLst>
              <a:ext uri="{28A0092B-C50C-407E-A947-70E740481C1C}">
                <a14:useLocalDpi xmlns:a14="http://schemas.microsoft.com/office/drawing/2010/main"/>
              </a:ext>
            </a:extLst>
          </a:blip>
          <a:srcRect/>
          <a:stretch>
            <a:fillRect/>
          </a:stretch>
        </p:blipFill>
        <p:spPr bwMode="auto">
          <a:xfrm>
            <a:off x="4995374" y="1997344"/>
            <a:ext cx="722375" cy="704088"/>
          </a:xfrm>
          <a:prstGeom prst="rect">
            <a:avLst/>
          </a:prstGeom>
          <a:noFill/>
          <a:ln>
            <a:noFill/>
          </a:ln>
        </p:spPr>
      </p:pic>
      <p:pic>
        <p:nvPicPr>
          <p:cNvPr id="6" name="Paveikslėlis 5"/>
          <p:cNvPicPr/>
          <p:nvPr/>
        </p:nvPicPr>
        <p:blipFill>
          <a:blip r:embed="rId5" cstate="screen">
            <a:extLst>
              <a:ext uri="{28A0092B-C50C-407E-A947-70E740481C1C}">
                <a14:useLocalDpi xmlns:a14="http://schemas.microsoft.com/office/drawing/2010/main"/>
              </a:ext>
            </a:extLst>
          </a:blip>
          <a:srcRect/>
          <a:stretch>
            <a:fillRect/>
          </a:stretch>
        </p:blipFill>
        <p:spPr bwMode="auto">
          <a:xfrm>
            <a:off x="9232042" y="253874"/>
            <a:ext cx="717976" cy="510426"/>
          </a:xfrm>
          <a:prstGeom prst="rect">
            <a:avLst/>
          </a:prstGeom>
          <a:noFill/>
          <a:ln>
            <a:noFill/>
          </a:ln>
        </p:spPr>
      </p:pic>
      <p:sp>
        <p:nvSpPr>
          <p:cNvPr id="7" name="Rectangle 2"/>
          <p:cNvSpPr>
            <a:spLocks noChangeArrowheads="1"/>
          </p:cNvSpPr>
          <p:nvPr/>
        </p:nvSpPr>
        <p:spPr bwMode="auto">
          <a:xfrm>
            <a:off x="17549984" y="246230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lt-LT"/>
          </a:p>
        </p:txBody>
      </p:sp>
      <p:graphicFrame>
        <p:nvGraphicFramePr>
          <p:cNvPr id="8" name="Objektas 7"/>
          <p:cNvGraphicFramePr>
            <a:graphicFrameLocks noChangeAspect="1"/>
          </p:cNvGraphicFramePr>
          <p:nvPr>
            <p:extLst>
              <p:ext uri="{D42A27DB-BD31-4B8C-83A1-F6EECF244321}">
                <p14:modId xmlns:p14="http://schemas.microsoft.com/office/powerpoint/2010/main" val="3764987455"/>
              </p:ext>
            </p:extLst>
          </p:nvPr>
        </p:nvGraphicFramePr>
        <p:xfrm>
          <a:off x="995848" y="4212202"/>
          <a:ext cx="701102" cy="687080"/>
        </p:xfrm>
        <a:graphic>
          <a:graphicData uri="http://schemas.openxmlformats.org/presentationml/2006/ole">
            <mc:AlternateContent xmlns:mc="http://schemas.openxmlformats.org/markup-compatibility/2006">
              <mc:Choice xmlns:v="urn:schemas-microsoft-com:vml" Requires="v">
                <p:oleObj spid="_x0000_s1113" r:id="rId6" imgW="2003040" imgH="1954440" progId="CorelDraw.Graphic.17">
                  <p:embed/>
                </p:oleObj>
              </mc:Choice>
              <mc:Fallback>
                <p:oleObj r:id="rId6" imgW="2003040" imgH="1954440" progId="CorelDraw.Graphic.17">
                  <p:embed/>
                  <p:pic>
                    <p:nvPicPr>
                      <p:cNvPr id="8" name="Objektas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5848" y="4212202"/>
                        <a:ext cx="701102" cy="687080"/>
                      </a:xfrm>
                      <a:prstGeom prst="rect">
                        <a:avLst/>
                      </a:prstGeom>
                      <a:noFill/>
                    </p:spPr>
                  </p:pic>
                </p:oleObj>
              </mc:Fallback>
            </mc:AlternateContent>
          </a:graphicData>
        </a:graphic>
      </p:graphicFrame>
      <p:pic>
        <p:nvPicPr>
          <p:cNvPr id="9" name="Picture 1" descr="C:\Users\Biuras 2\Downloads\Biuro logotipas baltas fonas.png"/>
          <p:cNvPicPr/>
          <p:nvPr/>
        </p:nvPicPr>
        <p:blipFill>
          <a:blip r:embed="rId8" cstate="screen">
            <a:extLst>
              <a:ext uri="{28A0092B-C50C-407E-A947-70E740481C1C}">
                <a14:useLocalDpi xmlns:a14="http://schemas.microsoft.com/office/drawing/2010/main"/>
              </a:ext>
            </a:extLst>
          </a:blip>
          <a:srcRect/>
          <a:stretch>
            <a:fillRect/>
          </a:stretch>
        </p:blipFill>
        <p:spPr bwMode="auto">
          <a:xfrm>
            <a:off x="2228792" y="1997344"/>
            <a:ext cx="740134" cy="737415"/>
          </a:xfrm>
          <a:prstGeom prst="rect">
            <a:avLst/>
          </a:prstGeom>
          <a:noFill/>
          <a:ln>
            <a:noFill/>
          </a:ln>
        </p:spPr>
      </p:pic>
      <p:pic>
        <p:nvPicPr>
          <p:cNvPr id="10" name="Paveikslėlis 9" descr="TSVM"/>
          <p:cNvPicPr/>
          <p:nvPr/>
        </p:nvPicPr>
        <p:blipFill>
          <a:blip r:embed="rId9" cstate="print">
            <a:extLst>
              <a:ext uri="{28A0092B-C50C-407E-A947-70E740481C1C}">
                <a14:useLocalDpi xmlns:a14="http://schemas.microsoft.com/office/drawing/2010/main"/>
              </a:ext>
            </a:extLst>
          </a:blip>
          <a:srcRect/>
          <a:stretch>
            <a:fillRect/>
          </a:stretch>
        </p:blipFill>
        <p:spPr bwMode="auto">
          <a:xfrm>
            <a:off x="6554537" y="4128917"/>
            <a:ext cx="680085" cy="594161"/>
          </a:xfrm>
          <a:prstGeom prst="rect">
            <a:avLst/>
          </a:prstGeom>
          <a:noFill/>
        </p:spPr>
      </p:pic>
      <p:pic>
        <p:nvPicPr>
          <p:cNvPr id="11" name="Paveikslėlis 10" descr="LOGO"/>
          <p:cNvPicPr/>
          <p:nvPr/>
        </p:nvPicPr>
        <p:blipFill>
          <a:blip r:embed="rId10" cstate="print">
            <a:extLst>
              <a:ext uri="{28A0092B-C50C-407E-A947-70E740481C1C}">
                <a14:useLocalDpi xmlns:a14="http://schemas.microsoft.com/office/drawing/2010/main"/>
              </a:ext>
            </a:extLst>
          </a:blip>
          <a:srcRect/>
          <a:stretch>
            <a:fillRect/>
          </a:stretch>
        </p:blipFill>
        <p:spPr bwMode="auto">
          <a:xfrm>
            <a:off x="9370318" y="4091244"/>
            <a:ext cx="750084" cy="635197"/>
          </a:xfrm>
          <a:prstGeom prst="rect">
            <a:avLst/>
          </a:prstGeom>
          <a:noFill/>
          <a:ln>
            <a:noFill/>
          </a:ln>
        </p:spPr>
      </p:pic>
      <p:pic>
        <p:nvPicPr>
          <p:cNvPr id="12" name="Paveikslėlis 11" descr="http://www.lrimones.lt/images_new/Tel%C5%A1i%C5%B3%20socialini%C5%B3%20paslaug%C5%B3%20centras_logo.png"/>
          <p:cNvPicPr/>
          <p:nvPr/>
        </p:nvPicPr>
        <p:blipFill>
          <a:blip r:embed="rId11" cstate="print">
            <a:extLst>
              <a:ext uri="{28A0092B-C50C-407E-A947-70E740481C1C}">
                <a14:useLocalDpi xmlns:a14="http://schemas.microsoft.com/office/drawing/2010/main"/>
              </a:ext>
            </a:extLst>
          </a:blip>
          <a:srcRect/>
          <a:stretch>
            <a:fillRect/>
          </a:stretch>
        </p:blipFill>
        <p:spPr bwMode="auto">
          <a:xfrm>
            <a:off x="10636746" y="1899283"/>
            <a:ext cx="944274" cy="719872"/>
          </a:xfrm>
          <a:prstGeom prst="rect">
            <a:avLst/>
          </a:prstGeom>
          <a:noFill/>
          <a:ln>
            <a:noFill/>
          </a:ln>
        </p:spPr>
      </p:pic>
      <p:pic>
        <p:nvPicPr>
          <p:cNvPr id="13" name="Paveikslėlis 12" descr="G:\Verein_alles\Klubaas\image.jpeg"/>
          <p:cNvPicPr/>
          <p:nvPr/>
        </p:nvPicPr>
        <p:blipFill>
          <a:blip r:embed="rId12" cstate="print">
            <a:extLst>
              <a:ext uri="{28A0092B-C50C-407E-A947-70E740481C1C}">
                <a14:useLocalDpi xmlns:a14="http://schemas.microsoft.com/office/drawing/2010/main"/>
              </a:ext>
            </a:extLst>
          </a:blip>
          <a:srcRect/>
          <a:stretch>
            <a:fillRect/>
          </a:stretch>
        </p:blipFill>
        <p:spPr bwMode="auto">
          <a:xfrm>
            <a:off x="3649036" y="4273613"/>
            <a:ext cx="683012" cy="613873"/>
          </a:xfrm>
          <a:prstGeom prst="rect">
            <a:avLst/>
          </a:prstGeom>
          <a:noFill/>
          <a:ln>
            <a:noFill/>
          </a:ln>
        </p:spPr>
      </p:pic>
      <p:pic>
        <p:nvPicPr>
          <p:cNvPr id="14" name="Paveikslėlis 13" descr="C:\Users\Nijole\AppData\Local\Microsoft\Windows\INetCache\Content.MSO\5A48A5F5.tmp"/>
          <p:cNvPicPr/>
          <p:nvPr/>
        </p:nvPicPr>
        <p:blipFill>
          <a:blip r:embed="rId13" cstate="screen">
            <a:extLst>
              <a:ext uri="{28A0092B-C50C-407E-A947-70E740481C1C}">
                <a14:useLocalDpi xmlns:a14="http://schemas.microsoft.com/office/drawing/2010/main"/>
              </a:ext>
            </a:extLst>
          </a:blip>
          <a:srcRect/>
          <a:stretch>
            <a:fillRect/>
          </a:stretch>
        </p:blipFill>
        <p:spPr bwMode="auto">
          <a:xfrm>
            <a:off x="7782978" y="1966868"/>
            <a:ext cx="654880" cy="669674"/>
          </a:xfrm>
          <a:prstGeom prst="rect">
            <a:avLst/>
          </a:prstGeom>
          <a:noFill/>
          <a:ln>
            <a:noFill/>
          </a:ln>
        </p:spPr>
      </p:pic>
      <p:pic>
        <p:nvPicPr>
          <p:cNvPr id="26" name="Paveikslėlis 25"/>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313354" y="253874"/>
            <a:ext cx="703807" cy="619692"/>
          </a:xfrm>
          <a:prstGeom prst="rect">
            <a:avLst/>
          </a:prstGeom>
        </p:spPr>
      </p:pic>
      <p:sp>
        <p:nvSpPr>
          <p:cNvPr id="2" name="Šešiakampis 1"/>
          <p:cNvSpPr/>
          <p:nvPr/>
        </p:nvSpPr>
        <p:spPr>
          <a:xfrm>
            <a:off x="162053" y="893811"/>
            <a:ext cx="2022352" cy="1595786"/>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i="1" dirty="0">
                <a:solidFill>
                  <a:schemeClr val="bg1">
                    <a:lumMod val="85000"/>
                  </a:schemeClr>
                </a:solidFill>
                <a:effectLst>
                  <a:outerShdw blurRad="38100" dist="38100" dir="2700000" algn="tl">
                    <a:srgbClr val="000000">
                      <a:alpha val="43137"/>
                    </a:srgbClr>
                  </a:outerShdw>
                </a:effectLst>
                <a:cs typeface="Times New Roman" panose="02020603050405020304" pitchFamily="18" charset="0"/>
              </a:rPr>
              <a:t>Konsorciumo nariai</a:t>
            </a:r>
          </a:p>
        </p:txBody>
      </p:sp>
      <p:sp>
        <p:nvSpPr>
          <p:cNvPr id="28" name="Šešiakampis 27"/>
          <p:cNvSpPr/>
          <p:nvPr/>
        </p:nvSpPr>
        <p:spPr>
          <a:xfrm>
            <a:off x="10132085" y="2734759"/>
            <a:ext cx="1932965" cy="1587640"/>
          </a:xfrm>
          <a:prstGeom prst="hexagon">
            <a:avLst/>
          </a:prstGeom>
          <a:solidFill>
            <a:schemeClr val="accent6"/>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b="1" dirty="0">
                <a:solidFill>
                  <a:schemeClr val="bg1">
                    <a:lumMod val="85000"/>
                  </a:schemeClr>
                </a:solidFill>
                <a:cs typeface="Times New Roman" panose="02020603050405020304" pitchFamily="18" charset="0"/>
              </a:rPr>
              <a:t>Telšių socialinių paslaugų centras Globos centras</a:t>
            </a:r>
            <a:endParaRPr lang="lt-LT" sz="1600" dirty="0">
              <a:solidFill>
                <a:schemeClr val="bg1">
                  <a:lumMod val="85000"/>
                </a:schemeClr>
              </a:solidFill>
            </a:endParaRPr>
          </a:p>
        </p:txBody>
      </p:sp>
      <p:sp>
        <p:nvSpPr>
          <p:cNvPr id="29" name="Šešiakampis 28"/>
          <p:cNvSpPr/>
          <p:nvPr/>
        </p:nvSpPr>
        <p:spPr>
          <a:xfrm>
            <a:off x="2996788" y="981618"/>
            <a:ext cx="2016953" cy="1552232"/>
          </a:xfrm>
          <a:prstGeom prst="hexagon">
            <a:avLst/>
          </a:prstGeom>
          <a:solidFill>
            <a:schemeClr val="accent6"/>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b="1" dirty="0">
                <a:solidFill>
                  <a:schemeClr val="bg1">
                    <a:lumMod val="85000"/>
                  </a:schemeClr>
                </a:solidFill>
                <a:effectLst>
                  <a:outerShdw blurRad="38100" dist="38100" dir="2700000" algn="tl">
                    <a:srgbClr val="000000">
                      <a:alpha val="43137"/>
                    </a:srgbClr>
                  </a:outerShdw>
                </a:effectLst>
                <a:cs typeface="Times New Roman" panose="02020603050405020304" pitchFamily="18" charset="0"/>
              </a:rPr>
              <a:t>Telšių r. savivaldybės administracija</a:t>
            </a:r>
            <a:endParaRPr lang="lt-LT" sz="1600" dirty="0">
              <a:solidFill>
                <a:schemeClr val="bg1">
                  <a:lumMod val="85000"/>
                </a:schemeClr>
              </a:solidFill>
              <a:effectLst>
                <a:outerShdw blurRad="38100" dist="38100" dir="2700000" algn="tl">
                  <a:srgbClr val="000000">
                    <a:alpha val="43137"/>
                  </a:srgbClr>
                </a:outerShdw>
              </a:effectLst>
            </a:endParaRPr>
          </a:p>
        </p:txBody>
      </p:sp>
      <p:sp>
        <p:nvSpPr>
          <p:cNvPr id="30" name="Šešiakampis 29"/>
          <p:cNvSpPr/>
          <p:nvPr/>
        </p:nvSpPr>
        <p:spPr>
          <a:xfrm>
            <a:off x="4292326" y="2810876"/>
            <a:ext cx="2065388" cy="1615122"/>
          </a:xfrm>
          <a:prstGeom prst="hexagon">
            <a:avLst/>
          </a:prstGeom>
          <a:solidFill>
            <a:schemeClr val="accent6"/>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sz="1600" b="1" dirty="0">
              <a:solidFill>
                <a:schemeClr val="bg1"/>
              </a:solidFill>
              <a:cs typeface="Times New Roman" panose="02020603050405020304" pitchFamily="18" charset="0"/>
            </a:endParaRPr>
          </a:p>
          <a:p>
            <a:pPr algn="ctr"/>
            <a:r>
              <a:rPr lang="lt-LT" sz="1600" b="1" dirty="0">
                <a:solidFill>
                  <a:schemeClr val="bg1">
                    <a:lumMod val="85000"/>
                  </a:schemeClr>
                </a:solidFill>
                <a:cs typeface="Times New Roman" panose="02020603050405020304" pitchFamily="18" charset="0"/>
              </a:rPr>
              <a:t>Telšių r. savivaldybės Karolinos Praniauskaitės viešoji biblioteka</a:t>
            </a:r>
          </a:p>
          <a:p>
            <a:pPr algn="ctr"/>
            <a:endParaRPr lang="lt-LT" sz="1600" dirty="0">
              <a:solidFill>
                <a:schemeClr val="bg1"/>
              </a:solidFill>
            </a:endParaRPr>
          </a:p>
        </p:txBody>
      </p:sp>
      <p:sp>
        <p:nvSpPr>
          <p:cNvPr id="31" name="Šešiakampis 30"/>
          <p:cNvSpPr/>
          <p:nvPr/>
        </p:nvSpPr>
        <p:spPr>
          <a:xfrm>
            <a:off x="7124543" y="2828032"/>
            <a:ext cx="2053166" cy="1580811"/>
          </a:xfrm>
          <a:prstGeom prst="hexagon">
            <a:avLst/>
          </a:prstGeom>
          <a:solidFill>
            <a:schemeClr val="accent6"/>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b="1" dirty="0">
              <a:cs typeface="Times New Roman" panose="02020603050405020304" pitchFamily="18" charset="0"/>
            </a:endParaRPr>
          </a:p>
          <a:p>
            <a:pPr algn="ctr"/>
            <a:r>
              <a:rPr lang="lt-LT" sz="1600" b="1" dirty="0">
                <a:solidFill>
                  <a:schemeClr val="bg1">
                    <a:lumMod val="85000"/>
                  </a:schemeClr>
                </a:solidFill>
                <a:cs typeface="Times New Roman" panose="02020603050405020304" pitchFamily="18" charset="0"/>
              </a:rPr>
              <a:t>Raseinių rajono švietimo pagalbos tarnyb</a:t>
            </a:r>
            <a:r>
              <a:rPr lang="lt-LT" b="1" dirty="0">
                <a:solidFill>
                  <a:schemeClr val="bg1">
                    <a:lumMod val="85000"/>
                  </a:schemeClr>
                </a:solidFill>
                <a:cs typeface="Times New Roman" panose="02020603050405020304" pitchFamily="18" charset="0"/>
              </a:rPr>
              <a:t>a</a:t>
            </a:r>
          </a:p>
          <a:p>
            <a:pPr algn="ctr"/>
            <a:endParaRPr lang="lt-LT" dirty="0"/>
          </a:p>
        </p:txBody>
      </p:sp>
      <p:sp>
        <p:nvSpPr>
          <p:cNvPr id="32" name="Šešiakampis 31"/>
          <p:cNvSpPr/>
          <p:nvPr/>
        </p:nvSpPr>
        <p:spPr>
          <a:xfrm>
            <a:off x="5924455" y="4867775"/>
            <a:ext cx="1929795" cy="1667759"/>
          </a:xfrm>
          <a:prstGeom prst="hexagon">
            <a:avLst/>
          </a:prstGeom>
          <a:solidFill>
            <a:schemeClr val="accent6"/>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b="1" dirty="0">
                <a:solidFill>
                  <a:schemeClr val="bg1">
                    <a:lumMod val="75000"/>
                  </a:schemeClr>
                </a:solidFill>
                <a:cs typeface="Times New Roman" panose="02020603050405020304" pitchFamily="18" charset="0"/>
              </a:rPr>
              <a:t>Telšių suaugusiųjų mokykla</a:t>
            </a:r>
          </a:p>
          <a:p>
            <a:pPr algn="ctr"/>
            <a:endParaRPr lang="lt-LT" dirty="0">
              <a:solidFill>
                <a:schemeClr val="bg1">
                  <a:lumMod val="75000"/>
                </a:schemeClr>
              </a:solidFill>
            </a:endParaRPr>
          </a:p>
        </p:txBody>
      </p:sp>
      <p:sp>
        <p:nvSpPr>
          <p:cNvPr id="33" name="Šešiakampis 32"/>
          <p:cNvSpPr/>
          <p:nvPr/>
        </p:nvSpPr>
        <p:spPr>
          <a:xfrm>
            <a:off x="450264" y="5022274"/>
            <a:ext cx="1882785" cy="1502846"/>
          </a:xfrm>
          <a:prstGeom prst="hexagon">
            <a:avLst/>
          </a:prstGeom>
          <a:solidFill>
            <a:schemeClr val="accent6"/>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b="1" dirty="0">
                <a:solidFill>
                  <a:schemeClr val="bg1">
                    <a:lumMod val="85000"/>
                  </a:schemeClr>
                </a:solidFill>
                <a:cs typeface="Times New Roman" panose="02020603050405020304" pitchFamily="18" charset="0"/>
              </a:rPr>
              <a:t>Telšių dailės mokykla</a:t>
            </a:r>
          </a:p>
          <a:p>
            <a:pPr algn="ctr"/>
            <a:endParaRPr lang="lt-LT" dirty="0"/>
          </a:p>
        </p:txBody>
      </p:sp>
      <p:sp>
        <p:nvSpPr>
          <p:cNvPr id="34" name="Šešiakampis 33"/>
          <p:cNvSpPr/>
          <p:nvPr/>
        </p:nvSpPr>
        <p:spPr>
          <a:xfrm>
            <a:off x="8769343" y="4861154"/>
            <a:ext cx="1952035" cy="1670004"/>
          </a:xfrm>
          <a:prstGeom prst="hexagon">
            <a:avLst/>
          </a:prstGeom>
          <a:solidFill>
            <a:schemeClr val="accent6"/>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b="1" dirty="0">
                <a:solidFill>
                  <a:schemeClr val="bg1">
                    <a:lumMod val="85000"/>
                  </a:schemeClr>
                </a:solidFill>
                <a:cs typeface="Times New Roman" panose="02020603050405020304" pitchFamily="18" charset="0"/>
              </a:rPr>
              <a:t>Asociacija </a:t>
            </a:r>
          </a:p>
          <a:p>
            <a:pPr algn="ctr"/>
            <a:r>
              <a:rPr lang="lt-LT" sz="1600" b="1" dirty="0">
                <a:solidFill>
                  <a:schemeClr val="bg1">
                    <a:lumMod val="85000"/>
                  </a:schemeClr>
                </a:solidFill>
                <a:cs typeface="Times New Roman" panose="02020603050405020304" pitchFamily="18" charset="0"/>
              </a:rPr>
              <a:t>„Telšių bičiulių ratas</a:t>
            </a:r>
            <a:r>
              <a:rPr lang="lt-LT" sz="1600" dirty="0">
                <a:solidFill>
                  <a:schemeClr val="bg1">
                    <a:lumMod val="85000"/>
                  </a:schemeClr>
                </a:solidFill>
                <a:cs typeface="Times New Roman" panose="02020603050405020304" pitchFamily="18" charset="0"/>
              </a:rPr>
              <a:t>“</a:t>
            </a:r>
          </a:p>
          <a:p>
            <a:pPr algn="ctr"/>
            <a:endParaRPr lang="lt-LT" dirty="0">
              <a:solidFill>
                <a:schemeClr val="bg1">
                  <a:lumMod val="85000"/>
                </a:schemeClr>
              </a:solidFill>
            </a:endParaRPr>
          </a:p>
        </p:txBody>
      </p:sp>
      <p:sp>
        <p:nvSpPr>
          <p:cNvPr id="35" name="Šešiakampis 34"/>
          <p:cNvSpPr/>
          <p:nvPr/>
        </p:nvSpPr>
        <p:spPr>
          <a:xfrm>
            <a:off x="3114505" y="5030574"/>
            <a:ext cx="1835865" cy="1502846"/>
          </a:xfrm>
          <a:prstGeom prst="hexagon">
            <a:avLst>
              <a:gd name="adj" fmla="val 20083"/>
              <a:gd name="vf" fmla="val 115470"/>
            </a:avLst>
          </a:prstGeom>
          <a:solidFill>
            <a:schemeClr val="accent6"/>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sz="1600" b="1" dirty="0">
              <a:cs typeface="Times New Roman" panose="02020603050405020304" pitchFamily="18" charset="0"/>
            </a:endParaRPr>
          </a:p>
          <a:p>
            <a:pPr algn="ctr"/>
            <a:r>
              <a:rPr lang="lt-LT" sz="1600" b="1" dirty="0">
                <a:solidFill>
                  <a:schemeClr val="bg1">
                    <a:lumMod val="85000"/>
                  </a:schemeClr>
                </a:solidFill>
                <a:cs typeface="Times New Roman" panose="02020603050405020304" pitchFamily="18" charset="0"/>
              </a:rPr>
              <a:t>Asociacija „Vokiečių kalbos ir kultūros draugų klubas“</a:t>
            </a:r>
          </a:p>
          <a:p>
            <a:pPr algn="ctr"/>
            <a:endParaRPr lang="lt-LT" dirty="0"/>
          </a:p>
        </p:txBody>
      </p:sp>
      <p:sp>
        <p:nvSpPr>
          <p:cNvPr id="36" name="Šešiakampis 35"/>
          <p:cNvSpPr/>
          <p:nvPr/>
        </p:nvSpPr>
        <p:spPr>
          <a:xfrm>
            <a:off x="1540126" y="2826375"/>
            <a:ext cx="2108910" cy="1599623"/>
          </a:xfrm>
          <a:prstGeom prst="hexagon">
            <a:avLst/>
          </a:prstGeom>
          <a:solidFill>
            <a:schemeClr val="accent6"/>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sz="1600" b="1" dirty="0">
              <a:cs typeface="Times New Roman" panose="02020603050405020304" pitchFamily="18" charset="0"/>
            </a:endParaRPr>
          </a:p>
          <a:p>
            <a:pPr algn="ctr"/>
            <a:r>
              <a:rPr lang="lt-LT" sz="1600" b="1" dirty="0">
                <a:solidFill>
                  <a:schemeClr val="bg1">
                    <a:lumMod val="85000"/>
                  </a:schemeClr>
                </a:solidFill>
                <a:cs typeface="Times New Roman" panose="02020603050405020304" pitchFamily="18" charset="0"/>
              </a:rPr>
              <a:t>Telšių r. savivaldybės visuomenės sveikatos biuras</a:t>
            </a:r>
          </a:p>
          <a:p>
            <a:pPr algn="ctr"/>
            <a:endParaRPr lang="lt-LT" dirty="0">
              <a:solidFill>
                <a:schemeClr val="bg1">
                  <a:lumMod val="85000"/>
                </a:schemeClr>
              </a:solidFill>
            </a:endParaRPr>
          </a:p>
        </p:txBody>
      </p:sp>
      <p:sp>
        <p:nvSpPr>
          <p:cNvPr id="37" name="Šešiakampis 36"/>
          <p:cNvSpPr/>
          <p:nvPr/>
        </p:nvSpPr>
        <p:spPr>
          <a:xfrm>
            <a:off x="8589702" y="964848"/>
            <a:ext cx="2002657" cy="1538703"/>
          </a:xfrm>
          <a:prstGeom prst="hexagon">
            <a:avLst/>
          </a:prstGeom>
          <a:solidFill>
            <a:schemeClr val="accent6"/>
          </a:solidFill>
          <a:ln w="38100">
            <a:solidFill>
              <a:srgbClr val="0070C0"/>
            </a:solidFill>
            <a:prstDash val="solid"/>
          </a:ln>
          <a:effectLst/>
        </p:spPr>
        <p:style>
          <a:lnRef idx="1">
            <a:schemeClr val="dk1"/>
          </a:lnRef>
          <a:fillRef idx="2">
            <a:schemeClr val="dk1"/>
          </a:fillRef>
          <a:effectRef idx="1">
            <a:schemeClr val="dk1"/>
          </a:effectRef>
          <a:fontRef idx="minor">
            <a:schemeClr val="dk1"/>
          </a:fontRef>
        </p:style>
        <p:txBody>
          <a:bodyPr rtlCol="0" anchor="ctr"/>
          <a:lstStyle/>
          <a:p>
            <a:pPr algn="ctr"/>
            <a:r>
              <a:rPr lang="lt-LT" sz="1600" b="1" dirty="0">
                <a:solidFill>
                  <a:schemeClr val="bg1">
                    <a:lumMod val="85000"/>
                  </a:schemeClr>
                </a:solidFill>
                <a:effectLst>
                  <a:outerShdw blurRad="38100" dist="38100" dir="2700000" algn="tl">
                    <a:srgbClr val="000000">
                      <a:alpha val="43137"/>
                    </a:srgbClr>
                  </a:outerShdw>
                </a:effectLst>
                <a:cs typeface="Times New Roman" panose="02020603050405020304" pitchFamily="18" charset="0"/>
              </a:rPr>
              <a:t>Žemaičių muziejus „Alka“</a:t>
            </a:r>
          </a:p>
          <a:p>
            <a:pPr algn="ctr"/>
            <a:endParaRPr lang="lt-LT" sz="1600" dirty="0">
              <a:effectLst>
                <a:outerShdw blurRad="38100" dist="38100" dir="2700000" algn="tl">
                  <a:srgbClr val="000000">
                    <a:alpha val="43137"/>
                  </a:srgbClr>
                </a:outerShdw>
              </a:effectLst>
            </a:endParaRPr>
          </a:p>
        </p:txBody>
      </p:sp>
      <p:sp>
        <p:nvSpPr>
          <p:cNvPr id="38" name="Šešiakampis 37"/>
          <p:cNvSpPr/>
          <p:nvPr/>
        </p:nvSpPr>
        <p:spPr>
          <a:xfrm>
            <a:off x="5699382" y="995570"/>
            <a:ext cx="1931753" cy="1538703"/>
          </a:xfrm>
          <a:prstGeom prst="hexagon">
            <a:avLst/>
          </a:prstGeom>
          <a:solidFill>
            <a:schemeClr val="accent6"/>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b="1" dirty="0">
                <a:solidFill>
                  <a:schemeClr val="bg1">
                    <a:lumMod val="85000"/>
                  </a:schemeClr>
                </a:solidFill>
                <a:effectLst>
                  <a:outerShdw blurRad="38100" dist="38100" dir="2700000" algn="tl">
                    <a:srgbClr val="000000">
                      <a:alpha val="43137"/>
                    </a:srgbClr>
                  </a:outerShdw>
                </a:effectLst>
                <a:cs typeface="Times New Roman" panose="02020603050405020304" pitchFamily="18" charset="0"/>
              </a:rPr>
              <a:t>Telšių švietimo centras</a:t>
            </a:r>
            <a:endParaRPr lang="lt-LT" sz="1600" dirty="0">
              <a:solidFill>
                <a:schemeClr val="bg1">
                  <a:lumMod val="85000"/>
                </a:schemeClr>
              </a:solidFill>
              <a:effectLst>
                <a:outerShdw blurRad="38100" dist="38100" dir="2700000" algn="tl">
                  <a:srgbClr val="000000">
                    <a:alpha val="43137"/>
                  </a:srgbClr>
                </a:outerShdw>
              </a:effectLst>
            </a:endParaRPr>
          </a:p>
        </p:txBody>
      </p:sp>
      <p:pic>
        <p:nvPicPr>
          <p:cNvPr id="39" name="Paveikslėlis 38" descr="D:\Documents and Settings\Mano\Desktop\Nijoles\konsorciumo _Kartu 2019_logo\logo4d.jpg"/>
          <p:cNvPicPr/>
          <p:nvPr/>
        </p:nvPicPr>
        <p:blipFill>
          <a:blip r:embed="rId15" cstate="screen">
            <a:extLst>
              <a:ext uri="{28A0092B-C50C-407E-A947-70E740481C1C}">
                <a14:useLocalDpi xmlns:a14="http://schemas.microsoft.com/office/drawing/2010/main"/>
              </a:ext>
            </a:extLst>
          </a:blip>
          <a:srcRect/>
          <a:stretch>
            <a:fillRect/>
          </a:stretch>
        </p:blipFill>
        <p:spPr bwMode="auto">
          <a:xfrm>
            <a:off x="755029" y="186536"/>
            <a:ext cx="799857" cy="608515"/>
          </a:xfrm>
          <a:prstGeom prst="rect">
            <a:avLst/>
          </a:prstGeom>
          <a:noFill/>
          <a:ln w="9525">
            <a:noFill/>
            <a:miter lim="800000"/>
            <a:headEnd/>
            <a:tailEnd/>
          </a:ln>
        </p:spPr>
      </p:pic>
    </p:spTree>
    <p:extLst>
      <p:ext uri="{BB962C8B-B14F-4D97-AF65-F5344CB8AC3E}">
        <p14:creationId xmlns:p14="http://schemas.microsoft.com/office/powerpoint/2010/main" val="1395893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tačiakampis 7"/>
          <p:cNvSpPr/>
          <p:nvPr/>
        </p:nvSpPr>
        <p:spPr>
          <a:xfrm>
            <a:off x="0" y="1"/>
            <a:ext cx="12191999" cy="1738938"/>
          </a:xfrm>
          <a:prstGeom prst="rect">
            <a:avLst/>
          </a:prstGeom>
          <a:solidFill>
            <a:srgbClr val="103350"/>
          </a:solidFill>
        </p:spPr>
        <p:txBody>
          <a:bodyPr wrap="square">
            <a:spAutoFit/>
          </a:bodyPr>
          <a:lstStyle/>
          <a:p>
            <a:pP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lt-L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lt-LT" sz="3200" dirty="0">
                <a:solidFill>
                  <a:schemeClr val="bg1">
                    <a:lumMod val="85000"/>
                  </a:schemeClr>
                </a:solidFill>
                <a:ea typeface="Calibri" panose="020F0502020204030204" pitchFamily="34" charset="0"/>
                <a:cs typeface="Times New Roman" panose="02020603050405020304" pitchFamily="18" charset="0"/>
              </a:rPr>
              <a:t>Projekto partneris – </a:t>
            </a:r>
            <a:r>
              <a:rPr lang="lt-LT" sz="3200" dirty="0" err="1">
                <a:solidFill>
                  <a:schemeClr val="bg1">
                    <a:lumMod val="85000"/>
                  </a:schemeClr>
                </a:solidFill>
                <a:ea typeface="Calibri" panose="020F0502020204030204" pitchFamily="34" charset="0"/>
                <a:cs typeface="Times New Roman" panose="02020603050405020304" pitchFamily="18" charset="0"/>
              </a:rPr>
              <a:t>Ibbenbiureno</a:t>
            </a:r>
            <a:r>
              <a:rPr lang="lt-LT" sz="3200" dirty="0">
                <a:solidFill>
                  <a:schemeClr val="bg1">
                    <a:lumMod val="85000"/>
                  </a:schemeClr>
                </a:solidFill>
                <a:ea typeface="Calibri" panose="020F0502020204030204" pitchFamily="34" charset="0"/>
                <a:cs typeface="Times New Roman" panose="02020603050405020304" pitchFamily="18" charset="0"/>
              </a:rPr>
              <a:t> Liaudies aukštoji mokykla / </a:t>
            </a:r>
            <a:r>
              <a:rPr lang="lt-LT" sz="3200" dirty="0" err="1">
                <a:solidFill>
                  <a:schemeClr val="bg1">
                    <a:lumMod val="85000"/>
                  </a:schemeClr>
                </a:solidFill>
                <a:ea typeface="Calibri" panose="020F0502020204030204" pitchFamily="34" charset="0"/>
                <a:cs typeface="Times New Roman" panose="02020603050405020304" pitchFamily="18" charset="0"/>
              </a:rPr>
              <a:t>Šteinfurto</a:t>
            </a:r>
            <a:r>
              <a:rPr lang="lt-LT" sz="3200" dirty="0">
                <a:solidFill>
                  <a:schemeClr val="bg1">
                    <a:lumMod val="85000"/>
                  </a:schemeClr>
                </a:solidFill>
                <a:ea typeface="Calibri" panose="020F0502020204030204" pitchFamily="34" charset="0"/>
                <a:cs typeface="Times New Roman" panose="02020603050405020304" pitchFamily="18" charset="0"/>
              </a:rPr>
              <a:t> apskritis, Šiaurės Reino Vestfalijos žemė, Vokietija.</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lt-LT" b="1" dirty="0">
                <a:solidFill>
                  <a:schemeClr val="bg1">
                    <a:lumMod val="8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de-DE" b="1" dirty="0">
                <a:solidFill>
                  <a:schemeClr val="bg1">
                    <a:lumMod val="85000"/>
                  </a:schemeClr>
                </a:solidFill>
                <a:latin typeface="Times New Roman" panose="02020603050405020304" pitchFamily="18" charset="0"/>
                <a:ea typeface="Calibri" panose="020F0502020204030204" pitchFamily="34" charset="0"/>
                <a:cs typeface="Times New Roman" panose="02020603050405020304" pitchFamily="18" charset="0"/>
              </a:rPr>
              <a:t>	</a:t>
            </a:r>
            <a:endParaRPr lang="de-DE" sz="2000" b="1" dirty="0">
              <a:solidFill>
                <a:schemeClr val="bg1">
                  <a:lumMod val="8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aveikslėlis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127698" y="1979575"/>
            <a:ext cx="2985711" cy="4343894"/>
          </a:xfrm>
          <a:prstGeom prst="rect">
            <a:avLst/>
          </a:prstGeom>
          <a:ln w="38100">
            <a:solidFill>
              <a:srgbClr val="103350"/>
            </a:solidFill>
          </a:ln>
        </p:spPr>
      </p:pic>
      <p:pic>
        <p:nvPicPr>
          <p:cNvPr id="9" name="Turinio vietos rezervavimo ženklas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19797" y="1979575"/>
            <a:ext cx="5540902" cy="4343894"/>
          </a:xfrm>
          <a:prstGeom prst="rect">
            <a:avLst/>
          </a:prstGeom>
          <a:ln w="38100">
            <a:solidFill>
              <a:srgbClr val="103350"/>
            </a:solidFill>
          </a:ln>
        </p:spPr>
      </p:pic>
      <p:pic>
        <p:nvPicPr>
          <p:cNvPr id="5" name="Paveikslėlis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3951" y="1979575"/>
            <a:ext cx="3328847" cy="4343894"/>
          </a:xfrm>
          <a:prstGeom prst="rect">
            <a:avLst/>
          </a:prstGeom>
          <a:ln w="38100">
            <a:solidFill>
              <a:srgbClr val="103350"/>
            </a:solidFill>
          </a:ln>
        </p:spPr>
      </p:pic>
    </p:spTree>
    <p:extLst>
      <p:ext uri="{BB962C8B-B14F-4D97-AF65-F5344CB8AC3E}">
        <p14:creationId xmlns:p14="http://schemas.microsoft.com/office/powerpoint/2010/main" val="3201015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Turinio vietos rezervavimo ženklas 2"/>
          <p:cNvSpPr>
            <a:spLocks noGrp="1"/>
          </p:cNvSpPr>
          <p:nvPr>
            <p:ph sz="half" idx="1"/>
          </p:nvPr>
        </p:nvSpPr>
        <p:spPr>
          <a:xfrm>
            <a:off x="0" y="1235434"/>
            <a:ext cx="12192000" cy="900401"/>
          </a:xfrm>
        </p:spPr>
        <p:txBody>
          <a:bodyPr>
            <a:normAutofit/>
          </a:bodyPr>
          <a:lstStyle/>
          <a:p>
            <a:pPr marL="0" indent="0">
              <a:lnSpc>
                <a:spcPct val="107000"/>
              </a:lnSpc>
              <a:spcAft>
                <a:spcPts val="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lt-LT" b="1" dirty="0">
              <a:solidFill>
                <a:schemeClr val="accent5">
                  <a:lumMod val="50000"/>
                </a:schemeClr>
              </a:solidFill>
              <a:ea typeface="Calibri" panose="020F0502020204030204" pitchFamily="34" charset="0"/>
              <a:cs typeface="Times New Roman" panose="02020603050405020304" pitchFamily="18" charset="0"/>
            </a:endParaRPr>
          </a:p>
          <a:p>
            <a:pP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de-DE"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Šešiakampis 4"/>
          <p:cNvSpPr/>
          <p:nvPr/>
        </p:nvSpPr>
        <p:spPr>
          <a:xfrm>
            <a:off x="6672952" y="2578269"/>
            <a:ext cx="2977107" cy="2543117"/>
          </a:xfrm>
          <a:prstGeom prst="hexagon">
            <a:avLst/>
          </a:prstGeom>
          <a:solidFill>
            <a:schemeClr val="accent6">
              <a:lumMod val="5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200" b="1" dirty="0">
                <a:solidFill>
                  <a:schemeClr val="bg1">
                    <a:lumMod val="85000"/>
                  </a:schemeClr>
                </a:solidFill>
              </a:rPr>
              <a:t>Mokymai vyko</a:t>
            </a:r>
          </a:p>
          <a:p>
            <a:pPr algn="ctr"/>
            <a:r>
              <a:rPr lang="lt-LT" sz="2200" b="1" dirty="0">
                <a:solidFill>
                  <a:schemeClr val="bg1">
                    <a:lumMod val="85000"/>
                  </a:schemeClr>
                </a:solidFill>
              </a:rPr>
              <a:t> 2019 m. </a:t>
            </a:r>
          </a:p>
          <a:p>
            <a:pPr algn="ctr"/>
            <a:r>
              <a:rPr lang="lt-LT" sz="2200" b="1" dirty="0">
                <a:solidFill>
                  <a:schemeClr val="bg1">
                    <a:lumMod val="85000"/>
                  </a:schemeClr>
                </a:solidFill>
              </a:rPr>
              <a:t>spalio 15 –18 d.</a:t>
            </a:r>
          </a:p>
          <a:p>
            <a:pPr algn="ctr"/>
            <a:endParaRPr lang="lt-LT" sz="2200" dirty="0"/>
          </a:p>
        </p:txBody>
      </p:sp>
      <p:sp>
        <p:nvSpPr>
          <p:cNvPr id="2" name="Šešiakampis 1"/>
          <p:cNvSpPr/>
          <p:nvPr/>
        </p:nvSpPr>
        <p:spPr>
          <a:xfrm>
            <a:off x="4193309" y="3912727"/>
            <a:ext cx="2984718" cy="2561965"/>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tx1"/>
              </a:solidFill>
            </a:endParaRPr>
          </a:p>
        </p:txBody>
      </p:sp>
      <p:sp>
        <p:nvSpPr>
          <p:cNvPr id="9" name="Šešiakampis 8"/>
          <p:cNvSpPr/>
          <p:nvPr/>
        </p:nvSpPr>
        <p:spPr>
          <a:xfrm>
            <a:off x="1649199" y="2606478"/>
            <a:ext cx="3022810" cy="2534906"/>
          </a:xfrm>
          <a:prstGeom prst="hexagon">
            <a:avLst/>
          </a:prstGeom>
          <a:solidFill>
            <a:schemeClr val="accent6">
              <a:lumMod val="5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200" b="1" dirty="0">
                <a:solidFill>
                  <a:schemeClr val="bg1">
                    <a:lumMod val="85000"/>
                  </a:schemeClr>
                </a:solidFill>
              </a:rPr>
              <a:t>Projekto trukmė: </a:t>
            </a:r>
          </a:p>
          <a:p>
            <a:pPr algn="ctr"/>
            <a:r>
              <a:rPr lang="lt-LT" sz="2200" b="1" dirty="0">
                <a:solidFill>
                  <a:schemeClr val="bg1">
                    <a:lumMod val="85000"/>
                  </a:schemeClr>
                </a:solidFill>
              </a:rPr>
              <a:t>2019-06-01  – </a:t>
            </a:r>
          </a:p>
          <a:p>
            <a:pPr algn="ctr"/>
            <a:r>
              <a:rPr lang="lt-LT" sz="2200" b="1" dirty="0">
                <a:solidFill>
                  <a:schemeClr val="bg1">
                    <a:lumMod val="85000"/>
                  </a:schemeClr>
                </a:solidFill>
              </a:rPr>
              <a:t>2020-05-31</a:t>
            </a:r>
            <a:endParaRPr lang="lt-LT" sz="2200" dirty="0">
              <a:solidFill>
                <a:schemeClr val="bg1">
                  <a:lumMod val="85000"/>
                </a:schemeClr>
              </a:solidFill>
            </a:endParaRPr>
          </a:p>
          <a:p>
            <a:endParaRPr lang="lt-LT" dirty="0"/>
          </a:p>
        </p:txBody>
      </p:sp>
      <p:pic>
        <p:nvPicPr>
          <p:cNvPr id="12" name="Paveikslėlis 11" descr="D:\Documents and Settings\Mano\Desktop\Nijoles\konsorciumo _Kartu 2019_logo\logo4d.jpg"/>
          <p:cNvPicPr/>
          <p:nvPr/>
        </p:nvPicPr>
        <p:blipFill>
          <a:blip r:embed="rId2" cstate="screen">
            <a:extLst>
              <a:ext uri="{28A0092B-C50C-407E-A947-70E740481C1C}">
                <a14:useLocalDpi xmlns:a14="http://schemas.microsoft.com/office/drawing/2010/main"/>
              </a:ext>
            </a:extLst>
          </a:blip>
          <a:srcRect/>
          <a:stretch>
            <a:fillRect/>
          </a:stretch>
        </p:blipFill>
        <p:spPr bwMode="auto">
          <a:xfrm>
            <a:off x="4574997" y="2004705"/>
            <a:ext cx="2097955" cy="1359788"/>
          </a:xfrm>
          <a:prstGeom prst="rect">
            <a:avLst/>
          </a:prstGeom>
          <a:noFill/>
          <a:ln w="9525">
            <a:noFill/>
            <a:miter lim="800000"/>
            <a:headEnd/>
            <a:tailEnd/>
          </a:ln>
        </p:spPr>
      </p:pic>
      <p:sp>
        <p:nvSpPr>
          <p:cNvPr id="27" name="Stačiakampis 26"/>
          <p:cNvSpPr/>
          <p:nvPr/>
        </p:nvSpPr>
        <p:spPr>
          <a:xfrm>
            <a:off x="4573695" y="4292498"/>
            <a:ext cx="2223947" cy="1785104"/>
          </a:xfrm>
          <a:prstGeom prst="rect">
            <a:avLst/>
          </a:prstGeom>
        </p:spPr>
        <p:txBody>
          <a:bodyPr wrap="square">
            <a:spAutoFit/>
          </a:bodyPr>
          <a:lstStyle/>
          <a:p>
            <a:pPr algn="ctr"/>
            <a:r>
              <a:rPr lang="lt-LT" sz="2200" b="1" dirty="0">
                <a:solidFill>
                  <a:schemeClr val="bg1">
                    <a:lumMod val="85000"/>
                  </a:schemeClr>
                </a:solidFill>
              </a:rPr>
              <a:t>Mobilumo programoje dalyvavo 15 suaugusiųjų mokytojų</a:t>
            </a:r>
            <a:endParaRPr lang="lt-LT" sz="2200" dirty="0">
              <a:solidFill>
                <a:schemeClr val="bg1">
                  <a:lumMod val="85000"/>
                </a:schemeClr>
              </a:solidFill>
            </a:endParaRPr>
          </a:p>
        </p:txBody>
      </p:sp>
      <p:sp>
        <p:nvSpPr>
          <p:cNvPr id="29" name="Stačiakampis 28"/>
          <p:cNvSpPr/>
          <p:nvPr/>
        </p:nvSpPr>
        <p:spPr>
          <a:xfrm>
            <a:off x="0" y="0"/>
            <a:ext cx="12192000" cy="1655048"/>
          </a:xfrm>
          <a:prstGeom prst="rect">
            <a:avLst/>
          </a:prstGeom>
          <a:solidFill>
            <a:srgbClr val="1033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a:solidFill>
                  <a:schemeClr val="bg1">
                    <a:lumMod val="85000"/>
                  </a:schemeClr>
                </a:solidFill>
              </a:rPr>
              <a:t>Projektas „Suaugusiųjų švietėjų bendrųjų gebėjimų tobulinimas remiantis Vokietijos patirtimi“</a:t>
            </a:r>
          </a:p>
        </p:txBody>
      </p:sp>
    </p:spTree>
    <p:extLst>
      <p:ext uri="{BB962C8B-B14F-4D97-AF65-F5344CB8AC3E}">
        <p14:creationId xmlns:p14="http://schemas.microsoft.com/office/powerpoint/2010/main" val="527599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8" name="Šešiakampis 7"/>
          <p:cNvSpPr/>
          <p:nvPr/>
        </p:nvSpPr>
        <p:spPr>
          <a:xfrm>
            <a:off x="3851900" y="418565"/>
            <a:ext cx="3974247" cy="2900885"/>
          </a:xfrm>
          <a:prstGeom prst="hexagon">
            <a:avLst/>
          </a:prstGeom>
          <a:solidFill>
            <a:srgbClr val="103350"/>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lt-LT" b="1" dirty="0">
                <a:solidFill>
                  <a:schemeClr val="bg1">
                    <a:lumMod val="85000"/>
                  </a:schemeClr>
                </a:solidFill>
              </a:rPr>
              <a:t>Supažindinti konsorciumo narius su Vokietijos suaugusiųjų švietimą vykdančių institucijų gerąja patirtimi.</a:t>
            </a:r>
          </a:p>
        </p:txBody>
      </p:sp>
      <p:sp>
        <p:nvSpPr>
          <p:cNvPr id="9" name="Šešiakampis 8"/>
          <p:cNvSpPr/>
          <p:nvPr/>
        </p:nvSpPr>
        <p:spPr>
          <a:xfrm>
            <a:off x="1868608" y="3463636"/>
            <a:ext cx="1585726" cy="1318790"/>
          </a:xfrm>
          <a:prstGeom prst="hexagon">
            <a:avLst/>
          </a:prstGeom>
          <a:solidFill>
            <a:schemeClr val="accent6">
              <a:lumMod val="50000"/>
            </a:schemeClr>
          </a:solidFill>
          <a:ln w="38100">
            <a:solidFill>
              <a:srgbClr val="1033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Projekto </a:t>
            </a:r>
            <a:r>
              <a:rPr lang="lt-LT" b="1" dirty="0">
                <a:solidFill>
                  <a:schemeClr val="bg1">
                    <a:lumMod val="85000"/>
                  </a:schemeClr>
                </a:solidFill>
              </a:rPr>
              <a:t>tikslas </a:t>
            </a:r>
            <a:endParaRPr lang="lt-LT" dirty="0">
              <a:solidFill>
                <a:schemeClr val="bg1">
                  <a:lumMod val="85000"/>
                </a:schemeClr>
              </a:solidFill>
            </a:endParaRPr>
          </a:p>
        </p:txBody>
      </p:sp>
      <p:sp>
        <p:nvSpPr>
          <p:cNvPr id="10" name="Šešiakampis 9"/>
          <p:cNvSpPr/>
          <p:nvPr/>
        </p:nvSpPr>
        <p:spPr>
          <a:xfrm>
            <a:off x="3851900" y="3463637"/>
            <a:ext cx="4066946" cy="3058694"/>
          </a:xfrm>
          <a:prstGeom prst="hexagon">
            <a:avLst/>
          </a:prstGeom>
          <a:solidFill>
            <a:srgbClr val="103350"/>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lt-LT" b="1" dirty="0">
                <a:solidFill>
                  <a:schemeClr val="bg1">
                    <a:lumMod val="85000"/>
                  </a:schemeClr>
                </a:solidFill>
              </a:rPr>
              <a:t>Tobulinti bendruosius suaugusiųjų švietėjų gebėjimus (bendradarbiavimas, dalijimasis įgytomis žiniomis ir patirtimi, pokyčių inicijavimas, kalbėjimo užsienio kalbomis tobulinimas</a:t>
            </a:r>
            <a:r>
              <a:rPr lang="lt-LT" sz="1600" b="1" dirty="0">
                <a:solidFill>
                  <a:schemeClr val="bg1">
                    <a:lumMod val="85000"/>
                  </a:schemeClr>
                </a:solidFill>
              </a:rPr>
              <a:t>). </a:t>
            </a:r>
          </a:p>
        </p:txBody>
      </p:sp>
      <p:sp>
        <p:nvSpPr>
          <p:cNvPr id="11" name="Šešiakampis 10"/>
          <p:cNvSpPr/>
          <p:nvPr/>
        </p:nvSpPr>
        <p:spPr>
          <a:xfrm>
            <a:off x="7282737" y="1725696"/>
            <a:ext cx="4475154" cy="3187508"/>
          </a:xfrm>
          <a:prstGeom prst="hexagon">
            <a:avLst/>
          </a:prstGeom>
          <a:solidFill>
            <a:srgbClr val="103350"/>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lt-LT" b="1" dirty="0">
                <a:solidFill>
                  <a:schemeClr val="bg1">
                    <a:lumMod val="85000"/>
                  </a:schemeClr>
                </a:solidFill>
              </a:rPr>
              <a:t>Siekti bendrųjų programos „</a:t>
            </a:r>
            <a:r>
              <a:rPr lang="lt-LT" b="1" dirty="0" err="1">
                <a:solidFill>
                  <a:schemeClr val="bg1">
                    <a:lumMod val="85000"/>
                  </a:schemeClr>
                </a:solidFill>
              </a:rPr>
              <a:t>Erasmus</a:t>
            </a:r>
            <a:r>
              <a:rPr lang="lt-LT" b="1" dirty="0">
                <a:solidFill>
                  <a:schemeClr val="bg1">
                    <a:lumMod val="85000"/>
                  </a:schemeClr>
                </a:solidFill>
              </a:rPr>
              <a:t>+“ tikslų, skatinti lygias galimybes ir </a:t>
            </a:r>
            <a:r>
              <a:rPr lang="lt-LT" b="1" dirty="0" err="1">
                <a:solidFill>
                  <a:schemeClr val="bg1">
                    <a:lumMod val="85000"/>
                  </a:schemeClr>
                </a:solidFill>
              </a:rPr>
              <a:t>įtrauktį</a:t>
            </a:r>
            <a:r>
              <a:rPr lang="lt-LT" b="1" dirty="0">
                <a:solidFill>
                  <a:schemeClr val="bg1">
                    <a:lumMod val="85000"/>
                  </a:schemeClr>
                </a:solidFill>
              </a:rPr>
              <a:t>, sudarant palankesnes kvalifikacijos tobulinimo sąlygas Telšių ir Raseinių rajonų suaugusiųjų švietimo institucijų darbuotojams, turintiems mažiau galimybių kelti kvalifikaciją Lietuvoje ir užsienyje.</a:t>
            </a:r>
          </a:p>
        </p:txBody>
      </p:sp>
      <p:sp>
        <p:nvSpPr>
          <p:cNvPr id="13" name="Šešiakampis 12"/>
          <p:cNvSpPr/>
          <p:nvPr/>
        </p:nvSpPr>
        <p:spPr>
          <a:xfrm>
            <a:off x="574196" y="2619258"/>
            <a:ext cx="1562286" cy="1414317"/>
          </a:xfrm>
          <a:prstGeom prst="hexagon">
            <a:avLst/>
          </a:prstGeom>
          <a:solidFill>
            <a:schemeClr val="accent6">
              <a:lumMod val="50000"/>
            </a:schemeClr>
          </a:solidFill>
          <a:ln w="38100">
            <a:solidFill>
              <a:srgbClr val="1033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Projekto </a:t>
            </a:r>
            <a:r>
              <a:rPr lang="lt-LT" b="1" dirty="0">
                <a:solidFill>
                  <a:schemeClr val="bg1">
                    <a:lumMod val="85000"/>
                  </a:schemeClr>
                </a:solidFill>
              </a:rPr>
              <a:t>tikslas </a:t>
            </a:r>
            <a:endParaRPr lang="lt-LT" dirty="0">
              <a:solidFill>
                <a:schemeClr val="bg1">
                  <a:lumMod val="85000"/>
                </a:schemeClr>
              </a:solidFill>
            </a:endParaRPr>
          </a:p>
        </p:txBody>
      </p:sp>
      <p:sp>
        <p:nvSpPr>
          <p:cNvPr id="14" name="Šešiakampis 13"/>
          <p:cNvSpPr/>
          <p:nvPr/>
        </p:nvSpPr>
        <p:spPr>
          <a:xfrm>
            <a:off x="1895150" y="1880556"/>
            <a:ext cx="1559184" cy="1438894"/>
          </a:xfrm>
          <a:prstGeom prst="hexagon">
            <a:avLst/>
          </a:prstGeom>
          <a:solidFill>
            <a:schemeClr val="accent6">
              <a:lumMod val="50000"/>
            </a:schemeClr>
          </a:solidFill>
          <a:ln w="38100">
            <a:solidFill>
              <a:srgbClr val="1033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Projekto </a:t>
            </a:r>
            <a:r>
              <a:rPr lang="lt-LT" b="1" dirty="0">
                <a:solidFill>
                  <a:schemeClr val="bg1">
                    <a:lumMod val="85000"/>
                  </a:schemeClr>
                </a:solidFill>
              </a:rPr>
              <a:t>tikslas </a:t>
            </a:r>
            <a:endParaRPr lang="lt-LT" dirty="0">
              <a:solidFill>
                <a:schemeClr val="bg1">
                  <a:lumMod val="85000"/>
                </a:schemeClr>
              </a:solidFill>
            </a:endParaRPr>
          </a:p>
        </p:txBody>
      </p:sp>
    </p:spTree>
    <p:extLst>
      <p:ext uri="{BB962C8B-B14F-4D97-AF65-F5344CB8AC3E}">
        <p14:creationId xmlns:p14="http://schemas.microsoft.com/office/powerpoint/2010/main" val="944086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9" name="Paveikslėlis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03939" y="2816175"/>
            <a:ext cx="7629257" cy="3554716"/>
          </a:xfrm>
          <a:prstGeom prst="rect">
            <a:avLst/>
          </a:prstGeom>
          <a:ln w="38100">
            <a:solidFill>
              <a:srgbClr val="103350"/>
            </a:solidFill>
          </a:ln>
        </p:spPr>
      </p:pic>
      <p:sp>
        <p:nvSpPr>
          <p:cNvPr id="11" name="Stačiakampis 10"/>
          <p:cNvSpPr/>
          <p:nvPr/>
        </p:nvSpPr>
        <p:spPr>
          <a:xfrm>
            <a:off x="286328" y="160256"/>
            <a:ext cx="11534884" cy="2308324"/>
          </a:xfrm>
          <a:prstGeom prst="rect">
            <a:avLst/>
          </a:prstGeom>
        </p:spPr>
        <p:txBody>
          <a:bodyPr wrap="square">
            <a:spAutoFit/>
          </a:bodyPr>
          <a:lstStyle/>
          <a:p>
            <a:pPr algn="ctr"/>
            <a:endParaRPr lang="lt-LT" b="1" dirty="0">
              <a:solidFill>
                <a:srgbClr val="333333"/>
              </a:solidFill>
              <a:ea typeface="Calibri" panose="020F0502020204030204" pitchFamily="34" charset="0"/>
            </a:endParaRPr>
          </a:p>
          <a:p>
            <a:pPr algn="ctr"/>
            <a:r>
              <a:rPr lang="lt-LT" b="1" dirty="0">
                <a:solidFill>
                  <a:srgbClr val="333333"/>
                </a:solidFill>
                <a:ea typeface="Calibri" panose="020F0502020204030204" pitchFamily="34" charset="0"/>
              </a:rPr>
              <a:t>Vokietijos Liaudies aukštųjų mokyklų istorijai jau 100 metų. </a:t>
            </a:r>
          </a:p>
          <a:p>
            <a:pPr algn="ctr"/>
            <a:endParaRPr lang="lt-LT" b="1" dirty="0">
              <a:solidFill>
                <a:srgbClr val="333333"/>
              </a:solidFill>
              <a:ea typeface="Calibri" panose="020F0502020204030204" pitchFamily="34" charset="0"/>
            </a:endParaRPr>
          </a:p>
          <a:p>
            <a:pPr algn="just"/>
            <a:r>
              <a:rPr lang="lt-LT" dirty="0">
                <a:solidFill>
                  <a:srgbClr val="333333"/>
                </a:solidFill>
                <a:ea typeface="Times New Roman" panose="02020603050405020304" pitchFamily="18" charset="0"/>
              </a:rPr>
              <a:t>Europos ir pasaulio politika bei ekonominė situacija istorijos bėgyje įtakojo Liaudies aukštųjų mokyklų veiklos sritis, diktavo švietimo kryptis.</a:t>
            </a:r>
            <a:r>
              <a:rPr lang="lt-LT" dirty="0">
                <a:solidFill>
                  <a:srgbClr val="333333"/>
                </a:solidFill>
                <a:ea typeface="Calibri" panose="020F0502020204030204" pitchFamily="34" charset="0"/>
              </a:rPr>
              <a:t> Šiandien Liaudies aukštosios mokyklos veikia visuose Vokietijos miestuose ir teikia tiek formaliojo, tiek neformaliojo švietimo paslaugas suaugusiesiems.</a:t>
            </a:r>
            <a:r>
              <a:rPr lang="lt-LT" dirty="0">
                <a:solidFill>
                  <a:srgbClr val="333333"/>
                </a:solidFill>
                <a:ea typeface="Arial" panose="020B0604020202020204" pitchFamily="34" charset="0"/>
              </a:rPr>
              <a:t> Kaip ir kitose Liaudies aukštosiose mokyklose, taip ir </a:t>
            </a:r>
            <a:r>
              <a:rPr lang="lt-LT" dirty="0" err="1">
                <a:solidFill>
                  <a:srgbClr val="333333"/>
                </a:solidFill>
                <a:ea typeface="Arial" panose="020B0604020202020204" pitchFamily="34" charset="0"/>
              </a:rPr>
              <a:t>Ibbenbiureno</a:t>
            </a:r>
            <a:r>
              <a:rPr lang="lt-LT" dirty="0">
                <a:solidFill>
                  <a:srgbClr val="333333"/>
                </a:solidFill>
                <a:ea typeface="Arial" panose="020B0604020202020204" pitchFamily="34" charset="0"/>
              </a:rPr>
              <a:t> mokykloje, švietimo paslaugos teikiamos tik suaugusiesiems. Čia suaugusieji gali užbaigti pagrindinės mokyklos kursą. Mokykloje suaugusieji gauna informacijos apie mokymosi, </a:t>
            </a:r>
            <a:r>
              <a:rPr lang="lt-LT" dirty="0" err="1">
                <a:solidFill>
                  <a:srgbClr val="333333"/>
                </a:solidFill>
                <a:ea typeface="Arial" panose="020B0604020202020204" pitchFamily="34" charset="0"/>
              </a:rPr>
              <a:t>tobulinimosi</a:t>
            </a:r>
            <a:r>
              <a:rPr lang="lt-LT" dirty="0">
                <a:solidFill>
                  <a:srgbClr val="333333"/>
                </a:solidFill>
                <a:ea typeface="Arial" panose="020B0604020202020204" pitchFamily="34" charset="0"/>
              </a:rPr>
              <a:t> profesijos srityje galimybes.</a:t>
            </a:r>
            <a:endParaRPr lang="lt-LT" dirty="0"/>
          </a:p>
        </p:txBody>
      </p:sp>
      <p:pic>
        <p:nvPicPr>
          <p:cNvPr id="12" name="Paveikslėlis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8955" y="160256"/>
            <a:ext cx="2093907" cy="419708"/>
          </a:xfrm>
          <a:prstGeom prst="rect">
            <a:avLst/>
          </a:prstGeom>
        </p:spPr>
      </p:pic>
    </p:spTree>
    <p:extLst>
      <p:ext uri="{BB962C8B-B14F-4D97-AF65-F5344CB8AC3E}">
        <p14:creationId xmlns:p14="http://schemas.microsoft.com/office/powerpoint/2010/main" val="2163799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Turinio vietos rezervavimo ženklas 2"/>
          <p:cNvSpPr>
            <a:spLocks noGrp="1"/>
          </p:cNvSpPr>
          <p:nvPr>
            <p:ph sz="half" idx="1"/>
          </p:nvPr>
        </p:nvSpPr>
        <p:spPr>
          <a:xfrm>
            <a:off x="0" y="1261573"/>
            <a:ext cx="12192000" cy="900401"/>
          </a:xfrm>
        </p:spPr>
        <p:txBody>
          <a:bodyPr>
            <a:normAutofit/>
          </a:bodyPr>
          <a:lstStyle/>
          <a:p>
            <a:pPr marL="0" indent="0">
              <a:lnSpc>
                <a:spcPct val="107000"/>
              </a:lnSpc>
              <a:spcAft>
                <a:spcPts val="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lt-LT" b="1" dirty="0">
              <a:solidFill>
                <a:schemeClr val="accent5">
                  <a:lumMod val="50000"/>
                </a:schemeClr>
              </a:solidFill>
              <a:ea typeface="Calibri" panose="020F0502020204030204" pitchFamily="34" charset="0"/>
              <a:cs typeface="Times New Roman" panose="02020603050405020304" pitchFamily="18" charset="0"/>
            </a:endParaRPr>
          </a:p>
          <a:p>
            <a:pP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de-DE"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Šešiakampis 4"/>
          <p:cNvSpPr/>
          <p:nvPr/>
        </p:nvSpPr>
        <p:spPr>
          <a:xfrm>
            <a:off x="151755" y="2937796"/>
            <a:ext cx="2158473" cy="1956314"/>
          </a:xfrm>
          <a:prstGeom prst="hexagon">
            <a:avLst/>
          </a:prstGeom>
          <a:solidFill>
            <a:schemeClr val="accent6"/>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ea typeface="Arial" panose="020B0604020202020204" pitchFamily="34" charset="0"/>
              </a:rPr>
              <a:t> </a:t>
            </a:r>
            <a:r>
              <a:rPr lang="lt-LT" b="1" dirty="0">
                <a:solidFill>
                  <a:schemeClr val="bg1">
                    <a:lumMod val="85000"/>
                  </a:schemeClr>
                </a:solidFill>
                <a:ea typeface="Arial" panose="020B0604020202020204" pitchFamily="34" charset="0"/>
              </a:rPr>
              <a:t>užsienio kalbų kursa</a:t>
            </a:r>
            <a:r>
              <a:rPr lang="lt-LT" dirty="0">
                <a:ea typeface="Arial" panose="020B0604020202020204" pitchFamily="34" charset="0"/>
              </a:rPr>
              <a:t>i</a:t>
            </a:r>
            <a:endParaRPr lang="lt-LT" dirty="0"/>
          </a:p>
        </p:txBody>
      </p:sp>
      <p:sp>
        <p:nvSpPr>
          <p:cNvPr id="7" name="Šešiakampis 6"/>
          <p:cNvSpPr/>
          <p:nvPr/>
        </p:nvSpPr>
        <p:spPr>
          <a:xfrm>
            <a:off x="7395669" y="4739576"/>
            <a:ext cx="2185169" cy="1817470"/>
          </a:xfrm>
          <a:prstGeom prst="hexagon">
            <a:avLst/>
          </a:prstGeom>
          <a:solidFill>
            <a:schemeClr val="accent6"/>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ea typeface="Times New Roman" panose="02020603050405020304" pitchFamily="18" charset="0"/>
              </a:rPr>
              <a:t>sergančių, senų asmenų slaugos ir priežiūros kursai</a:t>
            </a:r>
            <a:endParaRPr lang="lt-LT" b="1" dirty="0">
              <a:solidFill>
                <a:schemeClr val="bg1">
                  <a:lumMod val="85000"/>
                </a:schemeClr>
              </a:solidFill>
            </a:endParaRPr>
          </a:p>
        </p:txBody>
      </p:sp>
      <p:sp>
        <p:nvSpPr>
          <p:cNvPr id="2" name="Šešiakampis 1"/>
          <p:cNvSpPr/>
          <p:nvPr/>
        </p:nvSpPr>
        <p:spPr>
          <a:xfrm>
            <a:off x="9899878" y="4100082"/>
            <a:ext cx="2113192" cy="1729941"/>
          </a:xfrm>
          <a:prstGeom prst="hexagon">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ea typeface="Times New Roman" panose="02020603050405020304" pitchFamily="18" charset="0"/>
              </a:rPr>
              <a:t>fotografijos kursai</a:t>
            </a:r>
            <a:endParaRPr lang="lt-LT" b="1" dirty="0">
              <a:solidFill>
                <a:schemeClr val="bg1">
                  <a:lumMod val="85000"/>
                </a:schemeClr>
              </a:solidFill>
            </a:endParaRPr>
          </a:p>
        </p:txBody>
      </p:sp>
      <p:sp>
        <p:nvSpPr>
          <p:cNvPr id="9" name="Šešiakampis 8"/>
          <p:cNvSpPr/>
          <p:nvPr/>
        </p:nvSpPr>
        <p:spPr>
          <a:xfrm>
            <a:off x="9899878" y="168753"/>
            <a:ext cx="2195680" cy="1832854"/>
          </a:xfrm>
          <a:prstGeom prst="hexagon">
            <a:avLst/>
          </a:prstGeom>
          <a:solidFill>
            <a:schemeClr val="accent6"/>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ea typeface="Times New Roman" panose="02020603050405020304" pitchFamily="18" charset="0"/>
              </a:rPr>
              <a:t>kompiuterinio raštingumo</a:t>
            </a:r>
          </a:p>
        </p:txBody>
      </p:sp>
      <p:sp>
        <p:nvSpPr>
          <p:cNvPr id="10" name="Šešiakampis 9"/>
          <p:cNvSpPr/>
          <p:nvPr/>
        </p:nvSpPr>
        <p:spPr>
          <a:xfrm>
            <a:off x="248852" y="202120"/>
            <a:ext cx="2105891" cy="1821366"/>
          </a:xfrm>
          <a:prstGeom prst="hexagon">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ea typeface="Times New Roman" panose="02020603050405020304" pitchFamily="18" charset="0"/>
              </a:rPr>
              <a:t>psichologinių žinių ir bendravimo kursai</a:t>
            </a:r>
            <a:endParaRPr lang="lt-LT" b="1" dirty="0">
              <a:solidFill>
                <a:schemeClr val="bg1">
                  <a:lumMod val="85000"/>
                </a:schemeClr>
              </a:solidFill>
            </a:endParaRPr>
          </a:p>
        </p:txBody>
      </p:sp>
      <p:sp>
        <p:nvSpPr>
          <p:cNvPr id="11" name="Šešiakampis 10"/>
          <p:cNvSpPr/>
          <p:nvPr/>
        </p:nvSpPr>
        <p:spPr>
          <a:xfrm>
            <a:off x="5020141" y="2816025"/>
            <a:ext cx="2492158" cy="2107020"/>
          </a:xfrm>
          <a:prstGeom prst="hexagon">
            <a:avLst/>
          </a:prstGeom>
          <a:solidFill>
            <a:schemeClr val="accent6">
              <a:lumMod val="50000"/>
            </a:schemeClr>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000" b="1" dirty="0">
                <a:solidFill>
                  <a:schemeClr val="bg1">
                    <a:lumMod val="85000"/>
                  </a:schemeClr>
                </a:solidFill>
              </a:rPr>
              <a:t>Mokykloje</a:t>
            </a:r>
          </a:p>
          <a:p>
            <a:pPr algn="ctr"/>
            <a:r>
              <a:rPr lang="lt-LT" sz="2000" b="1" dirty="0">
                <a:solidFill>
                  <a:schemeClr val="bg1">
                    <a:lumMod val="85000"/>
                  </a:schemeClr>
                </a:solidFill>
              </a:rPr>
              <a:t>vyksta:</a:t>
            </a:r>
            <a:endParaRPr lang="lt-LT" sz="2000" dirty="0">
              <a:solidFill>
                <a:schemeClr val="bg1">
                  <a:lumMod val="85000"/>
                </a:schemeClr>
              </a:solidFill>
            </a:endParaRPr>
          </a:p>
        </p:txBody>
      </p:sp>
      <p:sp>
        <p:nvSpPr>
          <p:cNvPr id="12" name="Šešiakampis 11"/>
          <p:cNvSpPr/>
          <p:nvPr/>
        </p:nvSpPr>
        <p:spPr>
          <a:xfrm>
            <a:off x="3090061" y="4739576"/>
            <a:ext cx="2246218" cy="1874972"/>
          </a:xfrm>
          <a:prstGeom prst="hexagon">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ea typeface="Times New Roman" panose="02020603050405020304" pitchFamily="18" charset="0"/>
              </a:rPr>
              <a:t>psichologinių žinių ir bendravimo kursai</a:t>
            </a:r>
            <a:endParaRPr lang="lt-LT" b="1" dirty="0">
              <a:solidFill>
                <a:schemeClr val="bg1">
                  <a:lumMod val="85000"/>
                </a:schemeClr>
              </a:solidFill>
            </a:endParaRPr>
          </a:p>
        </p:txBody>
      </p:sp>
      <p:sp>
        <p:nvSpPr>
          <p:cNvPr id="13" name="Šešiakampis 12"/>
          <p:cNvSpPr/>
          <p:nvPr/>
        </p:nvSpPr>
        <p:spPr>
          <a:xfrm>
            <a:off x="3688202" y="108754"/>
            <a:ext cx="2151291" cy="1629260"/>
          </a:xfrm>
          <a:prstGeom prst="hexagon">
            <a:avLst/>
          </a:prstGeom>
          <a:solidFill>
            <a:schemeClr val="accent6"/>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ea typeface="Times New Roman" panose="02020603050405020304" pitchFamily="18" charset="0"/>
              </a:rPr>
              <a:t>buhalterinių žinių kursai</a:t>
            </a:r>
          </a:p>
        </p:txBody>
      </p:sp>
      <p:sp>
        <p:nvSpPr>
          <p:cNvPr id="4" name="Šešiakampis 3"/>
          <p:cNvSpPr/>
          <p:nvPr/>
        </p:nvSpPr>
        <p:spPr>
          <a:xfrm>
            <a:off x="6749894" y="116822"/>
            <a:ext cx="2081637" cy="1542473"/>
          </a:xfrm>
          <a:prstGeom prst="hexagon">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ea typeface="Times New Roman" panose="02020603050405020304" pitchFamily="18" charset="0"/>
              </a:rPr>
              <a:t>teisinių pagrindų kursai</a:t>
            </a:r>
            <a:endParaRPr lang="lt-LT" b="1" dirty="0">
              <a:solidFill>
                <a:schemeClr val="bg1">
                  <a:lumMod val="85000"/>
                </a:schemeClr>
              </a:solidFill>
            </a:endParaRPr>
          </a:p>
        </p:txBody>
      </p:sp>
      <p:sp>
        <p:nvSpPr>
          <p:cNvPr id="6" name="Šešiakampis 5"/>
          <p:cNvSpPr/>
          <p:nvPr/>
        </p:nvSpPr>
        <p:spPr>
          <a:xfrm>
            <a:off x="7763184" y="1999869"/>
            <a:ext cx="2136694" cy="1808026"/>
          </a:xfrm>
          <a:prstGeom prst="hexagon">
            <a:avLst/>
          </a:prstGeom>
          <a:solidFill>
            <a:srgbClr val="1033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modulinės programos </a:t>
            </a:r>
          </a:p>
        </p:txBody>
      </p:sp>
      <p:sp>
        <p:nvSpPr>
          <p:cNvPr id="8" name="Šešiakampis 7"/>
          <p:cNvSpPr/>
          <p:nvPr/>
        </p:nvSpPr>
        <p:spPr>
          <a:xfrm>
            <a:off x="2310228" y="1930334"/>
            <a:ext cx="2101672" cy="1747424"/>
          </a:xfrm>
          <a:prstGeom prst="hexagon">
            <a:avLst>
              <a:gd name="adj" fmla="val 20960"/>
              <a:gd name="vf" fmla="val 115470"/>
            </a:avLst>
          </a:prstGeom>
          <a:solidFill>
            <a:srgbClr val="103350"/>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darbdavių </a:t>
            </a:r>
          </a:p>
          <a:p>
            <a:pPr algn="ctr"/>
            <a:r>
              <a:rPr lang="lt-LT" dirty="0">
                <a:solidFill>
                  <a:schemeClr val="bg1">
                    <a:lumMod val="85000"/>
                  </a:schemeClr>
                </a:solidFill>
              </a:rPr>
              <a:t>užsakomieji kursai darbuotojams</a:t>
            </a:r>
          </a:p>
        </p:txBody>
      </p:sp>
      <p:sp>
        <p:nvSpPr>
          <p:cNvPr id="14" name="Šešiakampis 13"/>
          <p:cNvSpPr/>
          <p:nvPr/>
        </p:nvSpPr>
        <p:spPr>
          <a:xfrm>
            <a:off x="796620" y="5227782"/>
            <a:ext cx="1263746" cy="1204482"/>
          </a:xfrm>
          <a:prstGeom prst="hexagon">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6" name="Šešiakampis 15"/>
          <p:cNvSpPr/>
          <p:nvPr/>
        </p:nvSpPr>
        <p:spPr>
          <a:xfrm>
            <a:off x="10401648" y="2358409"/>
            <a:ext cx="1310795" cy="1092366"/>
          </a:xfrm>
          <a:prstGeom prst="hexagon">
            <a:avLst>
              <a:gd name="adj" fmla="val 26691"/>
              <a:gd name="vf" fmla="val 115470"/>
            </a:avLst>
          </a:prstGeom>
          <a:no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7" name="Paveikslėlis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71204" y="1969024"/>
            <a:ext cx="2093907" cy="419708"/>
          </a:xfrm>
          <a:prstGeom prst="rect">
            <a:avLst/>
          </a:prstGeom>
        </p:spPr>
      </p:pic>
    </p:spTree>
    <p:extLst>
      <p:ext uri="{BB962C8B-B14F-4D97-AF65-F5344CB8AC3E}">
        <p14:creationId xmlns:p14="http://schemas.microsoft.com/office/powerpoint/2010/main" val="1101106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61499" y="2512641"/>
            <a:ext cx="6072124" cy="4087092"/>
          </a:xfrm>
          <a:prstGeom prst="rect">
            <a:avLst/>
          </a:prstGeom>
          <a:ln w="38100">
            <a:solidFill>
              <a:srgbClr val="103350"/>
            </a:solidFill>
          </a:ln>
        </p:spPr>
      </p:pic>
      <p:sp>
        <p:nvSpPr>
          <p:cNvPr id="3" name="Stačiakampis 2"/>
          <p:cNvSpPr/>
          <p:nvPr/>
        </p:nvSpPr>
        <p:spPr>
          <a:xfrm>
            <a:off x="747252" y="0"/>
            <a:ext cx="11100619" cy="3323987"/>
          </a:xfrm>
          <a:prstGeom prst="rect">
            <a:avLst/>
          </a:prstGeom>
        </p:spPr>
        <p:txBody>
          <a:bodyPr wrap="square">
            <a:spAutoFit/>
          </a:bodyPr>
          <a:lstStyle/>
          <a:p>
            <a:pPr algn="just"/>
            <a:r>
              <a:rPr lang="lt-LT" dirty="0"/>
              <a:t> </a:t>
            </a:r>
          </a:p>
          <a:p>
            <a:pPr algn="just"/>
            <a:endParaRPr lang="lt-LT" sz="2200" dirty="0"/>
          </a:p>
          <a:p>
            <a:r>
              <a:rPr lang="lt-LT" b="1" dirty="0"/>
              <a:t>				           Šiandien viena svarbiausių mokyklos veiklos sričių – vykdyti pabėgėlių ir emigrantų 						  integracijos mokymus. </a:t>
            </a:r>
            <a:r>
              <a:rPr lang="lt-LT" dirty="0"/>
              <a:t> </a:t>
            </a:r>
          </a:p>
          <a:p>
            <a:pPr algn="just"/>
            <a:endParaRPr lang="lt-LT" dirty="0"/>
          </a:p>
          <a:p>
            <a:pPr algn="just"/>
            <a:r>
              <a:rPr lang="lt-LT" dirty="0"/>
              <a:t>Lektoriams, dirbantiems su emigrantais ir pabėgėliais, keliami ypač dideli reikalavimai. Jie naudojasi mokymo priemonėmis: vadovėliais, kita mokomąja medžiaga, kuri padeda perteikti emigrantams žinias apie Vokietijos socialinį, politinį ir ekonominį gyvenimą. Tačiau daugiausia laiko skiriama vokiečių kalbos mokymui.</a:t>
            </a:r>
          </a:p>
          <a:p>
            <a:pPr algn="just"/>
            <a:endParaRPr lang="lt-LT" dirty="0"/>
          </a:p>
          <a:p>
            <a:pPr algn="just"/>
            <a:endParaRPr lang="lt-LT" sz="2200" dirty="0"/>
          </a:p>
          <a:p>
            <a:pPr algn="just"/>
            <a:r>
              <a:rPr lang="lt-LT" sz="2200" b="1" i="1" dirty="0"/>
              <a:t> </a:t>
            </a:r>
            <a:endParaRPr lang="lt-LT" sz="2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aveikslėlis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0408" y="559387"/>
            <a:ext cx="2093907" cy="419708"/>
          </a:xfrm>
          <a:prstGeom prst="rect">
            <a:avLst/>
          </a:prstGeom>
        </p:spPr>
      </p:pic>
    </p:spTree>
    <p:extLst>
      <p:ext uri="{BB962C8B-B14F-4D97-AF65-F5344CB8AC3E}">
        <p14:creationId xmlns:p14="http://schemas.microsoft.com/office/powerpoint/2010/main" val="1847906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6" name="Paveikslėlis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801" y="2210656"/>
            <a:ext cx="11025051" cy="4373445"/>
          </a:xfrm>
          <a:prstGeom prst="rect">
            <a:avLst/>
          </a:prstGeom>
          <a:ln w="38100">
            <a:solidFill>
              <a:srgbClr val="103350"/>
            </a:solidFill>
          </a:ln>
        </p:spPr>
      </p:pic>
      <p:pic>
        <p:nvPicPr>
          <p:cNvPr id="8" name="Paveikslėlis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7937" y="267377"/>
            <a:ext cx="2190750" cy="371475"/>
          </a:xfrm>
          <a:prstGeom prst="rect">
            <a:avLst/>
          </a:prstGeom>
        </p:spPr>
      </p:pic>
      <p:sp>
        <p:nvSpPr>
          <p:cNvPr id="9" name="Stačiakampis 8"/>
          <p:cNvSpPr/>
          <p:nvPr/>
        </p:nvSpPr>
        <p:spPr>
          <a:xfrm>
            <a:off x="615802" y="638852"/>
            <a:ext cx="11089706" cy="1535420"/>
          </a:xfrm>
          <a:prstGeom prst="rect">
            <a:avLst/>
          </a:prstGeom>
        </p:spPr>
        <p:txBody>
          <a:bodyPr wrap="square">
            <a:spAutoFit/>
          </a:bodyPr>
          <a:lstStyle/>
          <a:p>
            <a:r>
              <a:rPr lang="lt-LT" b="1" dirty="0"/>
              <a:t>                                           </a:t>
            </a:r>
            <a:r>
              <a:rPr lang="lt-LT" b="1" dirty="0" err="1"/>
              <a:t>Ibbenbiureno</a:t>
            </a:r>
            <a:r>
              <a:rPr lang="lt-LT" b="1" dirty="0"/>
              <a:t> miesto meras dr. </a:t>
            </a:r>
            <a:r>
              <a:rPr lang="lt-LT" b="1" dirty="0" err="1"/>
              <a:t>Marc</a:t>
            </a:r>
            <a:r>
              <a:rPr lang="lt-LT" b="1" dirty="0"/>
              <a:t> </a:t>
            </a:r>
            <a:r>
              <a:rPr lang="lt-LT" b="1" dirty="0" err="1"/>
              <a:t>Schrameyer</a:t>
            </a:r>
            <a:r>
              <a:rPr lang="lt-LT" b="1" dirty="0">
                <a:latin typeface="Times New Roman" panose="02020603050405020304" pitchFamily="18" charset="0"/>
                <a:ea typeface="Arial" panose="020B0604020202020204" pitchFamily="34" charset="0"/>
                <a:cs typeface="Times New Roman" panose="02020603050405020304" pitchFamily="18" charset="0"/>
              </a:rPr>
              <a:t> supranta švietimo ir kultūros svarbą                      			               miesto gyvenime. </a:t>
            </a:r>
          </a:p>
          <a:p>
            <a:pPr algn="just">
              <a:lnSpc>
                <a:spcPct val="107000"/>
              </a:lnSpc>
              <a:spcAft>
                <a:spcPts val="800"/>
              </a:spcAft>
            </a:pPr>
            <a:r>
              <a:rPr lang="lt-LT" dirty="0">
                <a:ea typeface="Calibri" panose="020F0502020204030204" pitchFamily="34" charset="0"/>
                <a:cs typeface="Times New Roman" panose="02020603050405020304" pitchFamily="18" charset="0"/>
              </a:rPr>
              <a:t>Mieste kultūros ir švietimo sričių veiklos  planuojamos ir organizuojamos bendrai – tai suteikia dideles galimybes stiprinti </a:t>
            </a:r>
            <a:r>
              <a:rPr lang="lt-LT" dirty="0" err="1">
                <a:ea typeface="Calibri" panose="020F0502020204030204" pitchFamily="34" charset="0"/>
                <a:cs typeface="Times New Roman" panose="02020603050405020304" pitchFamily="18" charset="0"/>
              </a:rPr>
              <a:t>tarpinstitucinį</a:t>
            </a:r>
            <a:r>
              <a:rPr lang="lt-LT" dirty="0">
                <a:ea typeface="Calibri" panose="020F0502020204030204" pitchFamily="34" charset="0"/>
                <a:cs typeface="Times New Roman" panose="02020603050405020304" pitchFamily="18" charset="0"/>
              </a:rPr>
              <a:t> bendradarbiavimą bei skatinti pagarba, partnerystės dvasia ir bendra atsakomybe grindžiamą komunikaciją. </a:t>
            </a:r>
          </a:p>
        </p:txBody>
      </p:sp>
    </p:spTree>
    <p:extLst>
      <p:ext uri="{BB962C8B-B14F-4D97-AF65-F5344CB8AC3E}">
        <p14:creationId xmlns:p14="http://schemas.microsoft.com/office/powerpoint/2010/main" val="2859044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6" name="Paveikslėlis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6337854" y="1059132"/>
            <a:ext cx="6064441" cy="4548330"/>
          </a:xfrm>
          <a:prstGeom prst="rect">
            <a:avLst/>
          </a:prstGeom>
          <a:ln w="38100">
            <a:solidFill>
              <a:schemeClr val="accent5">
                <a:lumMod val="75000"/>
              </a:schemeClr>
            </a:solidFill>
          </a:ln>
        </p:spPr>
      </p:pic>
      <p:sp>
        <p:nvSpPr>
          <p:cNvPr id="12" name="Stačiakampis 11"/>
          <p:cNvSpPr/>
          <p:nvPr/>
        </p:nvSpPr>
        <p:spPr>
          <a:xfrm>
            <a:off x="349790" y="1453163"/>
            <a:ext cx="6269702" cy="5193986"/>
          </a:xfrm>
          <a:prstGeom prst="rect">
            <a:avLst/>
          </a:prstGeom>
        </p:spPr>
        <p:txBody>
          <a:bodyPr wrap="square">
            <a:spAutoFit/>
          </a:bodyPr>
          <a:lstStyle/>
          <a:p>
            <a:pPr algn="just">
              <a:lnSpc>
                <a:spcPct val="107000"/>
              </a:lnSpc>
              <a:spcAft>
                <a:spcPts val="800"/>
              </a:spcAft>
            </a:pPr>
            <a:endParaRPr lang="lt-LT"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lt-LT"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lt-LT" dirty="0">
              <a:ea typeface="Calibri" panose="020F0502020204030204" pitchFamily="34" charset="0"/>
              <a:cs typeface="Times New Roman" panose="02020603050405020304" pitchFamily="18" charset="0"/>
            </a:endParaRPr>
          </a:p>
          <a:p>
            <a:pPr algn="just">
              <a:lnSpc>
                <a:spcPct val="107000"/>
              </a:lnSpc>
              <a:spcAft>
                <a:spcPts val="800"/>
              </a:spcAft>
            </a:pPr>
            <a:r>
              <a:rPr lang="lt-LT" dirty="0">
                <a:ea typeface="Calibri" panose="020F0502020204030204" pitchFamily="34" charset="0"/>
                <a:cs typeface="Times New Roman" panose="02020603050405020304" pitchFamily="18" charset="0"/>
              </a:rPr>
              <a:t>Vokietijos Liaudies aukštosiose mokyklose didelis dėmesys skiriamas suaugusiųjų politiniam švietimui -  tai ugdo aktyvius ir sąmoningus piliečius.</a:t>
            </a:r>
          </a:p>
          <a:p>
            <a:pPr algn="just">
              <a:lnSpc>
                <a:spcPct val="107000"/>
              </a:lnSpc>
              <a:spcAft>
                <a:spcPts val="800"/>
              </a:spcAft>
            </a:pPr>
            <a:endParaRPr lang="lt-LT" dirty="0">
              <a:ea typeface="Calibri" panose="020F0502020204030204" pitchFamily="34" charset="0"/>
              <a:cs typeface="Times New Roman" panose="02020603050405020304" pitchFamily="18" charset="0"/>
            </a:endParaRPr>
          </a:p>
          <a:p>
            <a:pPr algn="just">
              <a:lnSpc>
                <a:spcPct val="107000"/>
              </a:lnSpc>
              <a:spcAft>
                <a:spcPts val="800"/>
              </a:spcAft>
            </a:pPr>
            <a:r>
              <a:rPr lang="lt-LT" dirty="0"/>
              <a:t>Šios mokyklos kooperuojasi su kitomis suaugusiųjų švietimo ar kultūros paslaugas teikiančiomis įstaigomis, organizacijomis: muzikos mokykla, teatru, biblioteka, socialinėmis  bendruomenėmis.</a:t>
            </a:r>
          </a:p>
          <a:p>
            <a:pPr algn="just">
              <a:lnSpc>
                <a:spcPct val="107000"/>
              </a:lnSpc>
              <a:spcAft>
                <a:spcPts val="800"/>
              </a:spcAft>
            </a:pPr>
            <a:endParaRPr lang="lt-LT" dirty="0">
              <a:ea typeface="Calibri" panose="020F0502020204030204" pitchFamily="34" charset="0"/>
              <a:cs typeface="Times New Roman" panose="02020603050405020304" pitchFamily="18" charset="0"/>
            </a:endParaRPr>
          </a:p>
          <a:p>
            <a:pPr algn="just">
              <a:lnSpc>
                <a:spcPct val="107000"/>
              </a:lnSpc>
              <a:spcAft>
                <a:spcPts val="800"/>
              </a:spcAft>
            </a:pPr>
            <a:endParaRPr lang="lt-LT" sz="2200" dirty="0">
              <a:effectLst/>
              <a:ea typeface="Calibri" panose="020F0502020204030204" pitchFamily="34" charset="0"/>
              <a:cs typeface="Times New Roman" panose="02020603050405020304" pitchFamily="18" charset="0"/>
            </a:endParaRPr>
          </a:p>
          <a:p>
            <a:pPr algn="just">
              <a:lnSpc>
                <a:spcPct val="107000"/>
              </a:lnSpc>
              <a:spcAft>
                <a:spcPts val="800"/>
              </a:spcAft>
            </a:pPr>
            <a:endParaRPr lang="lt-LT" sz="2200" dirty="0">
              <a:effectLst/>
              <a:ea typeface="Calibri" panose="020F0502020204030204" pitchFamily="34" charset="0"/>
              <a:cs typeface="Times New Roman" panose="02020603050405020304" pitchFamily="18" charset="0"/>
            </a:endParaRPr>
          </a:p>
        </p:txBody>
      </p:sp>
      <p:sp>
        <p:nvSpPr>
          <p:cNvPr id="13" name="Šešiakampis 12"/>
          <p:cNvSpPr/>
          <p:nvPr/>
        </p:nvSpPr>
        <p:spPr>
          <a:xfrm>
            <a:off x="2372255" y="402676"/>
            <a:ext cx="2446444" cy="1773233"/>
          </a:xfrm>
          <a:prstGeom prst="hexagon">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Aft>
                <a:spcPts val="800"/>
              </a:spcAft>
            </a:pPr>
            <a:r>
              <a:rPr lang="lt-LT" sz="2200" b="1" dirty="0">
                <a:solidFill>
                  <a:schemeClr val="tx1">
                    <a:lumMod val="65000"/>
                    <a:lumOff val="35000"/>
                  </a:schemeClr>
                </a:solidFill>
                <a:ea typeface="Calibri" panose="020F0502020204030204" pitchFamily="34" charset="0"/>
                <a:cs typeface="Times New Roman" panose="02020603050405020304" pitchFamily="18" charset="0"/>
              </a:rPr>
              <a:t>Svarbi žinia: </a:t>
            </a:r>
          </a:p>
        </p:txBody>
      </p:sp>
    </p:spTree>
    <p:extLst>
      <p:ext uri="{BB962C8B-B14F-4D97-AF65-F5344CB8AC3E}">
        <p14:creationId xmlns:p14="http://schemas.microsoft.com/office/powerpoint/2010/main" val="2485107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6" name="Paveikslėlis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277925" y="3141065"/>
            <a:ext cx="2600037" cy="3326752"/>
          </a:xfrm>
          <a:prstGeom prst="rect">
            <a:avLst/>
          </a:prstGeom>
          <a:ln w="38100">
            <a:solidFill>
              <a:srgbClr val="103350"/>
            </a:solidFill>
          </a:ln>
        </p:spPr>
      </p:pic>
      <p:pic>
        <p:nvPicPr>
          <p:cNvPr id="7" name="Paveikslėlis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2966782" y="3428224"/>
            <a:ext cx="3362827" cy="2752435"/>
          </a:xfrm>
          <a:prstGeom prst="rect">
            <a:avLst/>
          </a:prstGeom>
          <a:ln w="38100">
            <a:solidFill>
              <a:srgbClr val="103350"/>
            </a:solidFill>
          </a:ln>
        </p:spPr>
      </p:pic>
      <p:pic>
        <p:nvPicPr>
          <p:cNvPr id="8" name="Paveikslėlis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1727" y="3428025"/>
            <a:ext cx="3381697" cy="2733962"/>
          </a:xfrm>
          <a:prstGeom prst="rect">
            <a:avLst/>
          </a:prstGeom>
          <a:ln w="38100">
            <a:solidFill>
              <a:srgbClr val="103350"/>
            </a:solidFill>
          </a:ln>
        </p:spPr>
      </p:pic>
      <p:pic>
        <p:nvPicPr>
          <p:cNvPr id="9" name="Paveikslėlis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5976412" y="3471825"/>
            <a:ext cx="3349514" cy="2678546"/>
          </a:xfrm>
          <a:prstGeom prst="rect">
            <a:avLst/>
          </a:prstGeom>
          <a:ln w="38100">
            <a:solidFill>
              <a:srgbClr val="103350"/>
            </a:solidFill>
          </a:ln>
        </p:spPr>
      </p:pic>
      <p:sp>
        <p:nvSpPr>
          <p:cNvPr id="10" name="Stačiakampis 9"/>
          <p:cNvSpPr/>
          <p:nvPr/>
        </p:nvSpPr>
        <p:spPr>
          <a:xfrm>
            <a:off x="194357" y="599188"/>
            <a:ext cx="11856759" cy="2308324"/>
          </a:xfrm>
          <a:prstGeom prst="rect">
            <a:avLst/>
          </a:prstGeom>
          <a:solidFill>
            <a:schemeClr val="bg1">
              <a:lumMod val="85000"/>
            </a:schemeClr>
          </a:solidFill>
        </p:spPr>
        <p:txBody>
          <a:bodyPr wrap="square">
            <a:spAutoFit/>
          </a:bodyPr>
          <a:lstStyle/>
          <a:p>
            <a:pPr algn="ctr"/>
            <a:r>
              <a:rPr lang="lt-LT" b="1" i="1" dirty="0"/>
              <a:t>                          </a:t>
            </a:r>
            <a:r>
              <a:rPr lang="lt-LT" b="1" dirty="0" err="1"/>
              <a:t>Ibbenbiureno</a:t>
            </a:r>
            <a:r>
              <a:rPr lang="lt-LT" b="1" dirty="0"/>
              <a:t> Liaudies aukštoji mokykla vykdo aktyvią rinkodaros politiką.</a:t>
            </a:r>
            <a:endParaRPr lang="lt-LT" dirty="0"/>
          </a:p>
          <a:p>
            <a:endParaRPr lang="lt-LT" dirty="0"/>
          </a:p>
          <a:p>
            <a:pPr algn="just"/>
            <a:r>
              <a:rPr lang="lt-LT" dirty="0"/>
              <a:t>Du kartus per metus išleidžiami mokykloje vykstančių mokymų, kursų žurnalai, kuriuose yra ir visa kita informacija, susijusi su mokyklos veikla. Programa skelbiama ir mokyklos internetinėje svetainėje: https://www.vhs-ibbenbueren.de/. </a:t>
            </a:r>
          </a:p>
          <a:p>
            <a:pPr algn="just"/>
            <a:r>
              <a:rPr lang="lt-LT" dirty="0"/>
              <a:t>Miesto švenčių, mugių metu rengiamos reklaminės akcijos, kurių metu mokyklos darbuotojai kūrybiškai pristato mokyklos veiklas. Reklaminė informacija platinama ir parduotuvėse, prekyvietėse.</a:t>
            </a:r>
          </a:p>
          <a:p>
            <a:pPr algn="just"/>
            <a:r>
              <a:rPr lang="lt-LT" dirty="0"/>
              <a:t> </a:t>
            </a:r>
          </a:p>
          <a:p>
            <a:r>
              <a:rPr lang="lt-LT" dirty="0"/>
              <a:t> </a:t>
            </a:r>
            <a:endParaRPr lang="lt-LT" dirty="0">
              <a:solidFill>
                <a:srgbClr val="333333"/>
              </a:solidFill>
              <a:effectLst/>
              <a:ea typeface="Calibri" panose="020F0502020204030204" pitchFamily="34" charset="0"/>
            </a:endParaRPr>
          </a:p>
        </p:txBody>
      </p:sp>
      <p:pic>
        <p:nvPicPr>
          <p:cNvPr id="11" name="Paveikslėlis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5595" y="175778"/>
            <a:ext cx="2558432" cy="433821"/>
          </a:xfrm>
          <a:prstGeom prst="rect">
            <a:avLst/>
          </a:prstGeom>
        </p:spPr>
      </p:pic>
    </p:spTree>
    <p:extLst>
      <p:ext uri="{BB962C8B-B14F-4D97-AF65-F5344CB8AC3E}">
        <p14:creationId xmlns:p14="http://schemas.microsoft.com/office/powerpoint/2010/main" val="1765831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Stačiakampis 2"/>
          <p:cNvSpPr/>
          <p:nvPr/>
        </p:nvSpPr>
        <p:spPr>
          <a:xfrm>
            <a:off x="0" y="-294968"/>
            <a:ext cx="12103510" cy="1445341"/>
          </a:xfrm>
          <a:prstGeom prst="rect">
            <a:avLst/>
          </a:prstGeom>
          <a:solidFill>
            <a:srgbClr val="1033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5000"/>
              </a:lnSpc>
              <a:spcAft>
                <a:spcPts val="0"/>
              </a:spcAft>
            </a:pPr>
            <a:endParaRPr lang="lt-LT" sz="3200" b="1" dirty="0"/>
          </a:p>
          <a:p>
            <a:pPr algn="ctr">
              <a:lnSpc>
                <a:spcPct val="115000"/>
              </a:lnSpc>
              <a:spcAft>
                <a:spcPts val="0"/>
              </a:spcAft>
            </a:pPr>
            <a:endParaRPr lang="lt-LT" sz="3200" dirty="0">
              <a:solidFill>
                <a:schemeClr val="bg1">
                  <a:lumMod val="85000"/>
                </a:schemeClr>
              </a:solidFill>
            </a:endParaRPr>
          </a:p>
          <a:p>
            <a:pPr algn="ctr">
              <a:lnSpc>
                <a:spcPct val="115000"/>
              </a:lnSpc>
              <a:spcAft>
                <a:spcPts val="0"/>
              </a:spcAft>
            </a:pPr>
            <a:r>
              <a:rPr lang="lt-LT" sz="3200" dirty="0" err="1">
                <a:solidFill>
                  <a:schemeClr val="bg1">
                    <a:lumMod val="85000"/>
                  </a:schemeClr>
                </a:solidFill>
              </a:rPr>
              <a:t>Ibbenbiureno</a:t>
            </a:r>
            <a:r>
              <a:rPr lang="lt-LT" sz="3200" dirty="0">
                <a:solidFill>
                  <a:schemeClr val="bg1">
                    <a:lumMod val="85000"/>
                  </a:schemeClr>
                </a:solidFill>
              </a:rPr>
              <a:t> ekumeninis šeimos ugdymo  centras</a:t>
            </a:r>
          </a:p>
          <a:p>
            <a:pPr algn="ctr">
              <a:lnSpc>
                <a:spcPct val="115000"/>
              </a:lnSpc>
              <a:spcAft>
                <a:spcPts val="0"/>
              </a:spcAft>
            </a:pPr>
            <a:r>
              <a:rPr lang="lt-LT" sz="3200" b="1" dirty="0"/>
              <a:t> </a:t>
            </a:r>
            <a:endParaRPr lang="lt-LT" sz="3200" b="1" dirty="0">
              <a:ea typeface="Calibri" panose="020F0502020204030204" pitchFamily="34" charset="0"/>
              <a:cs typeface="Times New Roman" panose="02020603050405020304" pitchFamily="18" charset="0"/>
            </a:endParaRPr>
          </a:p>
          <a:p>
            <a:pPr algn="ctr"/>
            <a:endParaRPr lang="lt-LT" sz="3200" b="1" dirty="0"/>
          </a:p>
        </p:txBody>
      </p:sp>
      <p:pic>
        <p:nvPicPr>
          <p:cNvPr id="4" name="Paveikslėlis 3"/>
          <p:cNvPicPr/>
          <p:nvPr/>
        </p:nvPicPr>
        <p:blipFill>
          <a:blip r:embed="rId2" cstate="print"/>
          <a:srcRect/>
          <a:stretch>
            <a:fillRect/>
          </a:stretch>
        </p:blipFill>
        <p:spPr bwMode="auto">
          <a:xfrm>
            <a:off x="865237" y="1327355"/>
            <a:ext cx="6037005" cy="5201263"/>
          </a:xfrm>
          <a:prstGeom prst="rect">
            <a:avLst/>
          </a:prstGeom>
          <a:noFill/>
          <a:ln w="38100">
            <a:solidFill>
              <a:srgbClr val="103350"/>
            </a:solidFill>
            <a:miter lim="800000"/>
            <a:headEnd/>
            <a:tailEnd/>
          </a:ln>
        </p:spPr>
      </p:pic>
      <p:pic>
        <p:nvPicPr>
          <p:cNvPr id="7" name="Paveikslėlis 6"/>
          <p:cNvPicPr/>
          <p:nvPr/>
        </p:nvPicPr>
        <p:blipFill>
          <a:blip r:embed="rId3" cstate="print"/>
          <a:srcRect/>
          <a:stretch>
            <a:fillRect/>
          </a:stretch>
        </p:blipFill>
        <p:spPr bwMode="auto">
          <a:xfrm>
            <a:off x="8023123" y="1327355"/>
            <a:ext cx="3234813" cy="5201263"/>
          </a:xfrm>
          <a:prstGeom prst="rect">
            <a:avLst/>
          </a:prstGeom>
          <a:noFill/>
          <a:ln w="38100">
            <a:solidFill>
              <a:srgbClr val="132D4D"/>
            </a:solidFill>
            <a:miter lim="800000"/>
            <a:headEnd/>
            <a:tailEnd/>
          </a:ln>
        </p:spPr>
      </p:pic>
    </p:spTree>
    <p:extLst>
      <p:ext uri="{BB962C8B-B14F-4D97-AF65-F5344CB8AC3E}">
        <p14:creationId xmlns:p14="http://schemas.microsoft.com/office/powerpoint/2010/main" val="1299737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Šešiakampis 1"/>
          <p:cNvSpPr/>
          <p:nvPr/>
        </p:nvSpPr>
        <p:spPr>
          <a:xfrm>
            <a:off x="2317674" y="4620306"/>
            <a:ext cx="2330633" cy="1858297"/>
          </a:xfrm>
          <a:prstGeom prst="hexagon">
            <a:avLst/>
          </a:prstGeom>
          <a:solidFill>
            <a:schemeClr val="accent6">
              <a:lumMod val="75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rPr>
              <a:t>Pokalbių kavinėje</a:t>
            </a:r>
          </a:p>
        </p:txBody>
      </p:sp>
      <p:pic>
        <p:nvPicPr>
          <p:cNvPr id="4" name="Paveikslėlis 3"/>
          <p:cNvPicPr/>
          <p:nvPr/>
        </p:nvPicPr>
        <p:blipFill>
          <a:blip r:embed="rId2" cstate="screen">
            <a:extLst>
              <a:ext uri="{28A0092B-C50C-407E-A947-70E740481C1C}">
                <a14:useLocalDpi xmlns:a14="http://schemas.microsoft.com/office/drawing/2010/main"/>
              </a:ext>
            </a:extLst>
          </a:blip>
          <a:srcRect/>
          <a:stretch>
            <a:fillRect/>
          </a:stretch>
        </p:blipFill>
        <p:spPr bwMode="auto">
          <a:xfrm>
            <a:off x="465760" y="3575058"/>
            <a:ext cx="1269282" cy="1780297"/>
          </a:xfrm>
          <a:prstGeom prst="rect">
            <a:avLst/>
          </a:prstGeom>
          <a:noFill/>
          <a:ln w="9525">
            <a:noFill/>
            <a:miter lim="800000"/>
            <a:headEnd/>
            <a:tailEnd/>
          </a:ln>
        </p:spPr>
      </p:pic>
      <p:sp>
        <p:nvSpPr>
          <p:cNvPr id="5" name="Šešiakampis 4"/>
          <p:cNvSpPr/>
          <p:nvPr/>
        </p:nvSpPr>
        <p:spPr>
          <a:xfrm>
            <a:off x="7825479" y="4659307"/>
            <a:ext cx="2257660" cy="1858298"/>
          </a:xfrm>
          <a:prstGeom prst="hexagon">
            <a:avLst/>
          </a:prstGeom>
          <a:solidFill>
            <a:schemeClr val="accent6">
              <a:lumMod val="75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rPr>
              <a:t>Dirbtuvės</a:t>
            </a:r>
          </a:p>
        </p:txBody>
      </p:sp>
      <p:pic>
        <p:nvPicPr>
          <p:cNvPr id="6" name="Paveikslėlis 5"/>
          <p:cNvPicPr/>
          <p:nvPr/>
        </p:nvPicPr>
        <p:blipFill>
          <a:blip r:embed="rId3" cstate="print"/>
          <a:srcRect/>
          <a:stretch>
            <a:fillRect/>
          </a:stretch>
        </p:blipFill>
        <p:spPr bwMode="auto">
          <a:xfrm>
            <a:off x="10299449" y="3769158"/>
            <a:ext cx="1376516" cy="1392098"/>
          </a:xfrm>
          <a:prstGeom prst="rect">
            <a:avLst/>
          </a:prstGeom>
          <a:noFill/>
          <a:ln w="9525">
            <a:noFill/>
            <a:miter lim="800000"/>
            <a:headEnd/>
            <a:tailEnd/>
          </a:ln>
        </p:spPr>
      </p:pic>
      <p:sp>
        <p:nvSpPr>
          <p:cNvPr id="8" name="Šešiakampis 7"/>
          <p:cNvSpPr/>
          <p:nvPr/>
        </p:nvSpPr>
        <p:spPr>
          <a:xfrm>
            <a:off x="6486110" y="2464721"/>
            <a:ext cx="2286268" cy="1906626"/>
          </a:xfrm>
          <a:prstGeom prst="hexagon">
            <a:avLst/>
          </a:prstGeom>
          <a:solidFill>
            <a:srgbClr val="132D4D"/>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rPr>
              <a:t>Pokalbių prie pusryčių stalo kavinė</a:t>
            </a:r>
          </a:p>
        </p:txBody>
      </p:sp>
      <p:sp>
        <p:nvSpPr>
          <p:cNvPr id="9" name="Šešiakampis 8"/>
          <p:cNvSpPr/>
          <p:nvPr/>
        </p:nvSpPr>
        <p:spPr>
          <a:xfrm>
            <a:off x="3747332" y="2452859"/>
            <a:ext cx="2299148" cy="1918488"/>
          </a:xfrm>
          <a:prstGeom prst="hexagon">
            <a:avLst/>
          </a:prstGeom>
          <a:solidFill>
            <a:srgbClr val="1033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rPr>
              <a:t>Tarptautinė siuvimo kavinė</a:t>
            </a:r>
          </a:p>
        </p:txBody>
      </p:sp>
      <p:sp>
        <p:nvSpPr>
          <p:cNvPr id="10" name="Šešiakampis 9"/>
          <p:cNvSpPr/>
          <p:nvPr/>
        </p:nvSpPr>
        <p:spPr>
          <a:xfrm>
            <a:off x="5195254" y="4659308"/>
            <a:ext cx="2307138" cy="1858297"/>
          </a:xfrm>
          <a:prstGeom prst="hexagon">
            <a:avLst/>
          </a:prstGeom>
          <a:solidFill>
            <a:schemeClr val="accent6">
              <a:lumMod val="75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a:solidFill>
                  <a:schemeClr val="bg1">
                    <a:lumMod val="85000"/>
                  </a:schemeClr>
                </a:solidFill>
              </a:rPr>
              <a:t>Tėvų kavinė</a:t>
            </a:r>
          </a:p>
        </p:txBody>
      </p:sp>
      <p:sp>
        <p:nvSpPr>
          <p:cNvPr id="12" name="Šešiakampis 11"/>
          <p:cNvSpPr/>
          <p:nvPr/>
        </p:nvSpPr>
        <p:spPr>
          <a:xfrm>
            <a:off x="366186" y="540775"/>
            <a:ext cx="2347337" cy="1997900"/>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lt-LT"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rPr>
              <a:t>Įdomi patirtis socialinio švietimo srityje</a:t>
            </a:r>
            <a:endParaRPr lang="lt-LT" sz="1600" dirty="0">
              <a:solidFill>
                <a:schemeClr val="bg1">
                  <a:lumMod val="9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4" name="Stačiakampis 13"/>
          <p:cNvSpPr/>
          <p:nvPr/>
        </p:nvSpPr>
        <p:spPr>
          <a:xfrm>
            <a:off x="3055016" y="1015035"/>
            <a:ext cx="8497887" cy="646331"/>
          </a:xfrm>
          <a:prstGeom prst="rect">
            <a:avLst/>
          </a:prstGeom>
        </p:spPr>
        <p:txBody>
          <a:bodyPr wrap="square">
            <a:spAutoFit/>
          </a:bodyPr>
          <a:lstStyle/>
          <a:p>
            <a:pPr algn="just"/>
            <a:r>
              <a:rPr lang="lt-LT" dirty="0">
                <a:ea typeface="Calibri" panose="020F0502020204030204" pitchFamily="34" charset="0"/>
              </a:rPr>
              <a:t>Kursai, seminarai ir kiti renginiai, skirti kiekvienos amžiaus grupės asmenims šeimos gyvenimui tobulinti pagal parengtą projektą „Daugelio kartų namai“. </a:t>
            </a:r>
            <a:endParaRPr lang="lt-LT" dirty="0"/>
          </a:p>
        </p:txBody>
      </p:sp>
    </p:spTree>
    <p:extLst>
      <p:ext uri="{BB962C8B-B14F-4D97-AF65-F5344CB8AC3E}">
        <p14:creationId xmlns:p14="http://schemas.microsoft.com/office/powerpoint/2010/main" val="2495546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580103" y="365125"/>
            <a:ext cx="6843251" cy="2151933"/>
          </a:xfrm>
        </p:spPr>
        <p:txBody>
          <a:bodyPr>
            <a:noAutofit/>
          </a:bodyPr>
          <a:lstStyle/>
          <a:p>
            <a:pPr>
              <a:lnSpc>
                <a:spcPct val="100000"/>
              </a:lnSpc>
            </a:pP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br>
              <a:rPr lang="lt-LT" sz="1800" dirty="0">
                <a:latin typeface="+mn-lt"/>
              </a:rPr>
            </a:br>
            <a:r>
              <a:rPr lang="lt-LT" sz="1800" dirty="0">
                <a:latin typeface="+mn-lt"/>
              </a:rPr>
              <a:t>Projektą nuo 2012 m. finansuoja Vokietijos, Šiaurės Reino Vestfalijos žemės vyriausybės ir vietos valdžia. Šalyje iš viso veikia 550 „Daugelio kartų namų“. </a:t>
            </a:r>
            <a:br>
              <a:rPr lang="lt-LT" sz="1800" dirty="0">
                <a:latin typeface="+mn-lt"/>
              </a:rPr>
            </a:br>
            <a:br>
              <a:rPr lang="lt-LT" sz="1800" dirty="0">
                <a:latin typeface="+mn-lt"/>
              </a:rPr>
            </a:br>
            <a:br>
              <a:rPr lang="lt-LT" sz="1800" dirty="0">
                <a:latin typeface="+mn-lt"/>
              </a:rPr>
            </a:br>
            <a:r>
              <a:rPr lang="lt-LT" sz="1800" b="1" dirty="0">
                <a:latin typeface="+mn-lt"/>
              </a:rPr>
              <a:t>Šie namai – atviri visiems bendruomenės nariams. Nesvarbu, kur žmonės susitinka ir bendrauja: kavinėje, žaidimų kambaryje, pokalbių salone, - svarbiausia, kad žmonės galėtų keistis patirtimi, panaudoti savo gebėjimus, žinias ir tuo būdu būtų naudingi kitiems.</a:t>
            </a:r>
          </a:p>
        </p:txBody>
      </p:sp>
      <p:pic>
        <p:nvPicPr>
          <p:cNvPr id="5" name="Turinio vietos rezervavimo ženklas 4"/>
          <p:cNvPicPr>
            <a:picLocks noGrp="1"/>
          </p:cNvPicPr>
          <p:nvPr>
            <p:ph idx="1"/>
          </p:nvPr>
        </p:nvPicPr>
        <p:blipFill>
          <a:blip r:embed="rId2" cstate="print"/>
          <a:srcRect/>
          <a:stretch>
            <a:fillRect/>
          </a:stretch>
        </p:blipFill>
        <p:spPr bwMode="auto">
          <a:xfrm>
            <a:off x="8052619" y="881728"/>
            <a:ext cx="3557098" cy="5401084"/>
          </a:xfrm>
          <a:prstGeom prst="rect">
            <a:avLst/>
          </a:prstGeom>
          <a:noFill/>
          <a:ln w="9525">
            <a:noFill/>
            <a:miter lim="800000"/>
            <a:headEnd/>
            <a:tailEnd/>
          </a:ln>
        </p:spPr>
      </p:pic>
      <p:sp>
        <p:nvSpPr>
          <p:cNvPr id="6" name="Šešiakampis 5"/>
          <p:cNvSpPr/>
          <p:nvPr/>
        </p:nvSpPr>
        <p:spPr>
          <a:xfrm>
            <a:off x="2418735" y="774905"/>
            <a:ext cx="2979174" cy="2220759"/>
          </a:xfrm>
          <a:prstGeom prst="hexagon">
            <a:avLst>
              <a:gd name="adj" fmla="val 33031"/>
              <a:gd name="vf" fmla="val 115470"/>
            </a:avLst>
          </a:prstGeom>
          <a:solidFill>
            <a:schemeClr val="accent6">
              <a:lumMod val="50000"/>
            </a:schemeClr>
          </a:solidFill>
          <a:ln w="38100">
            <a:solidFill>
              <a:srgbClr val="132D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b="1" dirty="0">
              <a:solidFill>
                <a:schemeClr val="bg1">
                  <a:lumMod val="75000"/>
                </a:schemeClr>
              </a:solidFill>
            </a:endParaRPr>
          </a:p>
          <a:p>
            <a:pPr algn="ctr"/>
            <a:r>
              <a:rPr lang="lt-LT" b="1" dirty="0">
                <a:solidFill>
                  <a:schemeClr val="bg1">
                    <a:lumMod val="75000"/>
                  </a:schemeClr>
                </a:solidFill>
              </a:rPr>
              <a:t>Šio projekto idėja – aktyvus bendravimas tarp įvairių kartų atstovų. </a:t>
            </a:r>
            <a:br>
              <a:rPr lang="lt-LT" b="1" dirty="0">
                <a:solidFill>
                  <a:schemeClr val="bg1">
                    <a:lumMod val="75000"/>
                  </a:schemeClr>
                </a:solidFill>
              </a:rPr>
            </a:br>
            <a:br>
              <a:rPr lang="lt-LT" b="1" dirty="0">
                <a:solidFill>
                  <a:schemeClr val="bg1">
                    <a:lumMod val="75000"/>
                  </a:schemeClr>
                </a:solidFill>
              </a:rPr>
            </a:br>
            <a:endParaRPr lang="lt-LT" b="1" dirty="0">
              <a:solidFill>
                <a:schemeClr val="bg1">
                  <a:lumMod val="75000"/>
                </a:schemeClr>
              </a:solidFill>
            </a:endParaRPr>
          </a:p>
        </p:txBody>
      </p:sp>
    </p:spTree>
    <p:extLst>
      <p:ext uri="{BB962C8B-B14F-4D97-AF65-F5344CB8AC3E}">
        <p14:creationId xmlns:p14="http://schemas.microsoft.com/office/powerpoint/2010/main" val="1888105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11" name="Paveikslėlis 10"/>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828800"/>
            <a:ext cx="12192000" cy="5029200"/>
          </a:xfrm>
          <a:prstGeom prst="rect">
            <a:avLst/>
          </a:prstGeom>
        </p:spPr>
      </p:pic>
      <p:sp>
        <p:nvSpPr>
          <p:cNvPr id="12" name="Stačiakampis 11"/>
          <p:cNvSpPr/>
          <p:nvPr/>
        </p:nvSpPr>
        <p:spPr>
          <a:xfrm>
            <a:off x="324465" y="344129"/>
            <a:ext cx="11533237" cy="1277786"/>
          </a:xfrm>
          <a:prstGeom prst="rect">
            <a:avLst/>
          </a:prstGeom>
        </p:spPr>
        <p:txBody>
          <a:bodyPr wrap="square">
            <a:spAutoFit/>
          </a:bodyPr>
          <a:lstStyle/>
          <a:p>
            <a:pPr algn="just">
              <a:lnSpc>
                <a:spcPct val="107000"/>
              </a:lnSpc>
              <a:spcAft>
                <a:spcPts val="800"/>
              </a:spcAft>
            </a:pPr>
            <a:r>
              <a:rPr lang="lt-LT" dirty="0">
                <a:ea typeface="Calibri" panose="020F0502020204030204" pitchFamily="34" charset="0"/>
                <a:cs typeface="Times New Roman" panose="02020603050405020304" pitchFamily="18" charset="0"/>
              </a:rPr>
              <a:t>Centras siūlo daug ir įvairių kursų vyrams, būsimoms mamoms, jaunoms mamoms, jaunoms šeimoms arba vienišiems asmenims, kurie kursų metu gali susipažinti vieni su kitais ir užmegzti draugiškus santykius. Šis centras palaiko glaudžius ryšius su vietos valdžia ir atsiliepia į miesto gyventojų poreikius, teikia tokius mokymus, kurių nesiūlo kitos švietimo paslaugas teikiančios įstaigos. Tokiu būdu mieste išvengiama suaugusiųjų švietimo teikiamų paslaugų pasikartojimo.</a:t>
            </a:r>
            <a:endParaRPr lang="lt-LT"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3787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6" name="Paveikslėlis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40451" y="1032387"/>
            <a:ext cx="8374568" cy="4361328"/>
          </a:xfrm>
          <a:prstGeom prst="rect">
            <a:avLst/>
          </a:prstGeom>
          <a:ln w="38100">
            <a:solidFill>
              <a:srgbClr val="132D4D"/>
            </a:solidFill>
          </a:ln>
        </p:spPr>
      </p:pic>
      <p:pic>
        <p:nvPicPr>
          <p:cNvPr id="8" name="Paveikslėlis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1791" y="383462"/>
            <a:ext cx="2774613" cy="3091668"/>
          </a:xfrm>
          <a:prstGeom prst="rect">
            <a:avLst/>
          </a:prstGeom>
          <a:ln w="38100">
            <a:solidFill>
              <a:srgbClr val="132D4D"/>
            </a:solidFill>
          </a:ln>
        </p:spPr>
      </p:pic>
      <p:pic>
        <p:nvPicPr>
          <p:cNvPr id="9" name="Paveikslėlis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820" y="3819951"/>
            <a:ext cx="3352557" cy="2707327"/>
          </a:xfrm>
          <a:prstGeom prst="rect">
            <a:avLst/>
          </a:prstGeom>
          <a:ln w="38100">
            <a:solidFill>
              <a:srgbClr val="132D4D"/>
            </a:solidFill>
          </a:ln>
        </p:spPr>
      </p:pic>
    </p:spTree>
    <p:extLst>
      <p:ext uri="{BB962C8B-B14F-4D97-AF65-F5344CB8AC3E}">
        <p14:creationId xmlns:p14="http://schemas.microsoft.com/office/powerpoint/2010/main" val="2528307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86468" y="481781"/>
            <a:ext cx="6733584" cy="5905246"/>
          </a:xfrm>
          <a:prstGeom prst="rect">
            <a:avLst/>
          </a:prstGeom>
          <a:ln w="38100">
            <a:solidFill>
              <a:schemeClr val="tx1"/>
            </a:solidFill>
          </a:ln>
        </p:spPr>
      </p:pic>
      <p:sp>
        <p:nvSpPr>
          <p:cNvPr id="3" name="Šešiakampis 2"/>
          <p:cNvSpPr/>
          <p:nvPr/>
        </p:nvSpPr>
        <p:spPr>
          <a:xfrm>
            <a:off x="1101212" y="2274197"/>
            <a:ext cx="2812025" cy="2045109"/>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Refleksija</a:t>
            </a:r>
          </a:p>
        </p:txBody>
      </p:sp>
    </p:spTree>
    <p:extLst>
      <p:ext uri="{BB962C8B-B14F-4D97-AF65-F5344CB8AC3E}">
        <p14:creationId xmlns:p14="http://schemas.microsoft.com/office/powerpoint/2010/main" val="19753991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393291" y="2320414"/>
            <a:ext cx="6705599" cy="3185652"/>
          </a:xfrm>
        </p:spPr>
        <p:txBody>
          <a:bodyPr>
            <a:normAutofit fontScale="90000"/>
          </a:bodyPr>
          <a:lstStyle/>
          <a:p>
            <a:br>
              <a:rPr lang="en-US" sz="2000" dirty="0"/>
            </a:br>
            <a:br>
              <a:rPr lang="en-US" sz="2000" dirty="0"/>
            </a:br>
            <a:br>
              <a:rPr lang="en-US" sz="2000" dirty="0"/>
            </a:br>
            <a:br>
              <a:rPr lang="lt-LT" sz="2000" dirty="0"/>
            </a:br>
            <a:br>
              <a:rPr lang="lt-LT" sz="2000" dirty="0"/>
            </a:br>
            <a:r>
              <a:rPr lang="en-US" sz="2000" b="1" dirty="0">
                <a:latin typeface="+mn-lt"/>
              </a:rPr>
              <a:t>A</a:t>
            </a:r>
            <a:r>
              <a:rPr lang="lt-LT" sz="2000" b="1" dirty="0" err="1">
                <a:latin typeface="+mn-lt"/>
              </a:rPr>
              <a:t>sociacija</a:t>
            </a:r>
            <a:r>
              <a:rPr lang="lt-LT" sz="2000" b="1" dirty="0">
                <a:latin typeface="+mn-lt"/>
              </a:rPr>
              <a:t> vykdo 100 projektų, padedančių žmonėms su negalia ar su mažesnėmis galimybėmis, jaunuoliams ir suaugusiesiems bedarbiams įgyti profesinių įgūdžių</a:t>
            </a:r>
            <a:r>
              <a:rPr lang="en-US" sz="2000" b="1" dirty="0">
                <a:latin typeface="+mn-lt"/>
              </a:rPr>
              <a:t> </a:t>
            </a:r>
            <a:r>
              <a:rPr lang="lt-LT" sz="2000" b="1" dirty="0">
                <a:latin typeface="+mn-lt"/>
              </a:rPr>
              <a:t>ir pasiruošti dalyvauti darbo rinkoje. </a:t>
            </a:r>
            <a:br>
              <a:rPr lang="en-US" sz="2000" b="1" dirty="0">
                <a:latin typeface="+mn-lt"/>
              </a:rPr>
            </a:br>
            <a:r>
              <a:rPr lang="lt-LT" sz="2000" dirty="0">
                <a:latin typeface="+mn-lt"/>
              </a:rPr>
              <a:t>Visoje </a:t>
            </a:r>
            <a:r>
              <a:rPr lang="lt-LT" sz="2000" dirty="0" err="1">
                <a:latin typeface="+mn-lt"/>
              </a:rPr>
              <a:t>Šteinfurto</a:t>
            </a:r>
            <a:r>
              <a:rPr lang="lt-LT" sz="2000" dirty="0">
                <a:latin typeface="+mn-lt"/>
              </a:rPr>
              <a:t> apskrityje veikia 7 asociacijos įsteigtos vietos, kuriose dirba 150 pedagogų. </a:t>
            </a:r>
            <a:br>
              <a:rPr lang="lt-LT" sz="2000" dirty="0">
                <a:latin typeface="+mn-lt"/>
              </a:rPr>
            </a:br>
            <a:br>
              <a:rPr lang="en-US" sz="2000" dirty="0">
                <a:latin typeface="+mn-lt"/>
              </a:rPr>
            </a:br>
            <a:br>
              <a:rPr lang="lt-LT" sz="2000" dirty="0">
                <a:latin typeface="+mn-lt"/>
              </a:rPr>
            </a:br>
            <a:r>
              <a:rPr lang="lt-LT" sz="2000" dirty="0">
                <a:latin typeface="+mn-lt"/>
              </a:rPr>
              <a:t>Vykdomas virtualus mokymas/</a:t>
            </a:r>
            <a:r>
              <a:rPr lang="lt-LT" sz="2000" dirty="0" err="1">
                <a:latin typeface="+mn-lt"/>
              </a:rPr>
              <a:t>is</a:t>
            </a:r>
            <a:r>
              <a:rPr lang="lt-LT" sz="2000" dirty="0">
                <a:latin typeface="+mn-lt"/>
              </a:rPr>
              <a:t>: besimokantysis atvyksta į asociacijos patalpose įrengtas mokymo/</a:t>
            </a:r>
            <a:r>
              <a:rPr lang="lt-LT" sz="2000" dirty="0" err="1">
                <a:latin typeface="+mn-lt"/>
              </a:rPr>
              <a:t>si</a:t>
            </a:r>
            <a:r>
              <a:rPr lang="lt-LT" sz="2000" dirty="0">
                <a:latin typeface="+mn-lt"/>
              </a:rPr>
              <a:t> vietas, prisijungia prie interneto ir dalyvauja mokymuose virtualioje erdvėje. </a:t>
            </a:r>
            <a:br>
              <a:rPr lang="lt-LT" sz="2000" dirty="0">
                <a:latin typeface="+mn-lt"/>
              </a:rPr>
            </a:br>
            <a:br>
              <a:rPr lang="lt-LT" sz="2000" dirty="0">
                <a:latin typeface="+mn-lt"/>
              </a:rPr>
            </a:br>
            <a:br>
              <a:rPr lang="lt-LT" sz="2000" dirty="0">
                <a:latin typeface="+mn-lt"/>
              </a:rPr>
            </a:br>
            <a:r>
              <a:rPr lang="lt-LT" sz="2000" dirty="0">
                <a:latin typeface="+mn-lt"/>
              </a:rPr>
              <a:t>Įrengtos edukacinės erdvės, praktinės dirbtuvės, kuriose besimokantiesiems suteikiamas mokymas pagal jų galimybes (gaminant medžio, metalo dirbinius).</a:t>
            </a:r>
            <a:br>
              <a:rPr lang="lt-LT" sz="2000" dirty="0">
                <a:latin typeface="+mn-lt"/>
              </a:rPr>
            </a:br>
            <a:br>
              <a:rPr lang="en-US" sz="2000" dirty="0">
                <a:latin typeface="+mn-lt"/>
              </a:rPr>
            </a:br>
            <a:br>
              <a:rPr lang="en-US" sz="2000" dirty="0">
                <a:latin typeface="+mn-lt"/>
              </a:rPr>
            </a:br>
            <a:br>
              <a:rPr lang="en-US" sz="2000" dirty="0"/>
            </a:br>
            <a:endParaRPr lang="lt-LT" sz="2000" dirty="0">
              <a:latin typeface="+mn-lt"/>
            </a:endParaRPr>
          </a:p>
        </p:txBody>
      </p:sp>
      <p:sp>
        <p:nvSpPr>
          <p:cNvPr id="6" name="Stačiakampis 5"/>
          <p:cNvSpPr/>
          <p:nvPr/>
        </p:nvSpPr>
        <p:spPr>
          <a:xfrm>
            <a:off x="0" y="0"/>
            <a:ext cx="12191999" cy="1366684"/>
          </a:xfrm>
          <a:prstGeom prst="rect">
            <a:avLst/>
          </a:prstGeom>
          <a:solidFill>
            <a:srgbClr val="132D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err="1">
                <a:solidFill>
                  <a:schemeClr val="bg1">
                    <a:lumMod val="85000"/>
                  </a:schemeClr>
                </a:solidFill>
              </a:rPr>
              <a:t>Šteinfurto</a:t>
            </a:r>
            <a:r>
              <a:rPr lang="lt-LT" sz="3200" dirty="0">
                <a:solidFill>
                  <a:schemeClr val="bg1">
                    <a:lumMod val="85000"/>
                  </a:schemeClr>
                </a:solidFill>
              </a:rPr>
              <a:t> apskrities verslo asociacija „Mokymai ugdo </a:t>
            </a:r>
            <a:r>
              <a:rPr lang="lt-LT" sz="3200" dirty="0" err="1">
                <a:solidFill>
                  <a:schemeClr val="bg1">
                    <a:lumMod val="85000"/>
                  </a:schemeClr>
                </a:solidFill>
              </a:rPr>
              <a:t>Ibbenbiureną</a:t>
            </a:r>
            <a:r>
              <a:rPr lang="lt-LT" sz="3200" dirty="0">
                <a:solidFill>
                  <a:schemeClr val="bg1">
                    <a:lumMod val="85000"/>
                  </a:schemeClr>
                </a:solidFill>
              </a:rPr>
              <a:t>“</a:t>
            </a:r>
          </a:p>
        </p:txBody>
      </p:sp>
      <p:pic>
        <p:nvPicPr>
          <p:cNvPr id="7" name="Turinio vietos rezervavimo ženklas 6"/>
          <p:cNvPicPr>
            <a:picLocks noGrp="1"/>
          </p:cNvPicPr>
          <p:nvPr>
            <p:ph idx="1"/>
          </p:nvPr>
        </p:nvPicPr>
        <p:blipFill>
          <a:blip r:embed="rId2" cstate="print"/>
          <a:srcRect/>
          <a:stretch>
            <a:fillRect/>
          </a:stretch>
        </p:blipFill>
        <p:spPr bwMode="auto">
          <a:xfrm>
            <a:off x="7417318" y="1751473"/>
            <a:ext cx="4247425" cy="4740122"/>
          </a:xfrm>
          <a:prstGeom prst="rect">
            <a:avLst/>
          </a:prstGeom>
          <a:noFill/>
          <a:ln w="38100">
            <a:solidFill>
              <a:srgbClr val="132D4D"/>
            </a:solidFill>
            <a:miter lim="800000"/>
            <a:headEnd/>
            <a:tailEnd/>
          </a:ln>
        </p:spPr>
      </p:pic>
    </p:spTree>
    <p:extLst>
      <p:ext uri="{BB962C8B-B14F-4D97-AF65-F5344CB8AC3E}">
        <p14:creationId xmlns:p14="http://schemas.microsoft.com/office/powerpoint/2010/main" val="32132070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4" name="Paveikslėlis 3"/>
          <p:cNvPicPr/>
          <p:nvPr/>
        </p:nvPicPr>
        <p:blipFill>
          <a:blip r:embed="rId2" cstate="print"/>
          <a:srcRect/>
          <a:stretch>
            <a:fillRect/>
          </a:stretch>
        </p:blipFill>
        <p:spPr bwMode="auto">
          <a:xfrm>
            <a:off x="6282812" y="128558"/>
            <a:ext cx="5692877" cy="3322565"/>
          </a:xfrm>
          <a:prstGeom prst="rect">
            <a:avLst/>
          </a:prstGeom>
          <a:noFill/>
          <a:ln w="38100">
            <a:solidFill>
              <a:srgbClr val="081F58"/>
            </a:solidFill>
            <a:miter lim="800000"/>
            <a:headEnd/>
            <a:tailEnd/>
          </a:ln>
        </p:spPr>
      </p:pic>
      <p:pic>
        <p:nvPicPr>
          <p:cNvPr id="5" name="Paveikslėlis 4"/>
          <p:cNvPicPr/>
          <p:nvPr/>
        </p:nvPicPr>
        <p:blipFill>
          <a:blip r:embed="rId3" cstate="print"/>
          <a:srcRect/>
          <a:stretch>
            <a:fillRect/>
          </a:stretch>
        </p:blipFill>
        <p:spPr bwMode="auto">
          <a:xfrm>
            <a:off x="294967" y="128558"/>
            <a:ext cx="5840361" cy="3322564"/>
          </a:xfrm>
          <a:prstGeom prst="rect">
            <a:avLst/>
          </a:prstGeom>
          <a:noFill/>
          <a:ln w="38100">
            <a:solidFill>
              <a:srgbClr val="081F58"/>
            </a:solidFill>
            <a:miter lim="800000"/>
            <a:headEnd/>
            <a:tailEnd/>
          </a:ln>
        </p:spPr>
      </p:pic>
      <p:pic>
        <p:nvPicPr>
          <p:cNvPr id="6" name="Paveikslėlis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90915" y="3639416"/>
            <a:ext cx="7983793" cy="3031503"/>
          </a:xfrm>
          <a:prstGeom prst="rect">
            <a:avLst/>
          </a:prstGeom>
          <a:ln w="38100">
            <a:solidFill>
              <a:srgbClr val="081F58"/>
            </a:solidFill>
          </a:ln>
        </p:spPr>
      </p:pic>
    </p:spTree>
    <p:extLst>
      <p:ext uri="{BB962C8B-B14F-4D97-AF65-F5344CB8AC3E}">
        <p14:creationId xmlns:p14="http://schemas.microsoft.com/office/powerpoint/2010/main" val="2307376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16104" y="530942"/>
            <a:ext cx="6501346" cy="5308559"/>
          </a:xfrm>
          <a:prstGeom prst="rect">
            <a:avLst/>
          </a:prstGeom>
          <a:ln w="38100">
            <a:solidFill>
              <a:srgbClr val="081F58"/>
            </a:solidFill>
          </a:ln>
        </p:spPr>
      </p:pic>
      <p:sp>
        <p:nvSpPr>
          <p:cNvPr id="3" name="Šešiakampis 2"/>
          <p:cNvSpPr/>
          <p:nvPr/>
        </p:nvSpPr>
        <p:spPr>
          <a:xfrm>
            <a:off x="1081548" y="2231922"/>
            <a:ext cx="2438400" cy="2074606"/>
          </a:xfrm>
          <a:prstGeom prst="hexagon">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Refleksija</a:t>
            </a:r>
          </a:p>
        </p:txBody>
      </p:sp>
    </p:spTree>
    <p:extLst>
      <p:ext uri="{BB962C8B-B14F-4D97-AF65-F5344CB8AC3E}">
        <p14:creationId xmlns:p14="http://schemas.microsoft.com/office/powerpoint/2010/main" val="17537848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Stačiakampis 1"/>
          <p:cNvSpPr/>
          <p:nvPr/>
        </p:nvSpPr>
        <p:spPr>
          <a:xfrm>
            <a:off x="0" y="0"/>
            <a:ext cx="12192000" cy="1238865"/>
          </a:xfrm>
          <a:prstGeom prst="rect">
            <a:avLst/>
          </a:prstGeom>
          <a:solidFill>
            <a:srgbClr val="132D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err="1">
                <a:solidFill>
                  <a:schemeClr val="bg1">
                    <a:lumMod val="85000"/>
                  </a:schemeClr>
                </a:solidFill>
              </a:rPr>
              <a:t>Ibbeniureno</a:t>
            </a:r>
            <a:r>
              <a:rPr lang="lt-LT" sz="3200" dirty="0">
                <a:solidFill>
                  <a:schemeClr val="bg1">
                    <a:lumMod val="85000"/>
                  </a:schemeClr>
                </a:solidFill>
              </a:rPr>
              <a:t> miesto muzikos mokykla</a:t>
            </a:r>
          </a:p>
        </p:txBody>
      </p:sp>
      <p:pic>
        <p:nvPicPr>
          <p:cNvPr id="3" name="Paveikslėlis 2"/>
          <p:cNvPicPr/>
          <p:nvPr/>
        </p:nvPicPr>
        <p:blipFill>
          <a:blip r:embed="rId2" cstate="print"/>
          <a:srcRect/>
          <a:stretch>
            <a:fillRect/>
          </a:stretch>
        </p:blipFill>
        <p:spPr bwMode="auto">
          <a:xfrm>
            <a:off x="6282812" y="2123766"/>
            <a:ext cx="5712542" cy="3942735"/>
          </a:xfrm>
          <a:prstGeom prst="rect">
            <a:avLst/>
          </a:prstGeom>
          <a:noFill/>
          <a:ln w="38100">
            <a:solidFill>
              <a:srgbClr val="132D4D"/>
            </a:solidFill>
            <a:miter lim="800000"/>
            <a:headEnd/>
            <a:tailEnd/>
          </a:ln>
        </p:spPr>
      </p:pic>
      <p:pic>
        <p:nvPicPr>
          <p:cNvPr id="4" name="Paveikslėlis 3"/>
          <p:cNvPicPr/>
          <p:nvPr/>
        </p:nvPicPr>
        <p:blipFill>
          <a:blip r:embed="rId3" cstate="print"/>
          <a:srcRect/>
          <a:stretch>
            <a:fillRect/>
          </a:stretch>
        </p:blipFill>
        <p:spPr bwMode="auto">
          <a:xfrm>
            <a:off x="176980" y="2123766"/>
            <a:ext cx="5791201" cy="3942735"/>
          </a:xfrm>
          <a:prstGeom prst="rect">
            <a:avLst/>
          </a:prstGeom>
          <a:noFill/>
          <a:ln w="38100">
            <a:solidFill>
              <a:srgbClr val="132D4D"/>
            </a:solidFill>
            <a:miter lim="800000"/>
            <a:headEnd/>
            <a:tailEnd/>
          </a:ln>
        </p:spPr>
      </p:pic>
    </p:spTree>
    <p:extLst>
      <p:ext uri="{BB962C8B-B14F-4D97-AF65-F5344CB8AC3E}">
        <p14:creationId xmlns:p14="http://schemas.microsoft.com/office/powerpoint/2010/main" val="962178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Šešiakampis 2"/>
          <p:cNvSpPr/>
          <p:nvPr/>
        </p:nvSpPr>
        <p:spPr>
          <a:xfrm>
            <a:off x="4638983" y="860935"/>
            <a:ext cx="3087328" cy="2536722"/>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err="1">
                <a:solidFill>
                  <a:schemeClr val="bg1">
                    <a:lumMod val="85000"/>
                  </a:schemeClr>
                </a:solidFill>
              </a:rPr>
              <a:t>Ibbenbiureno</a:t>
            </a:r>
            <a:r>
              <a:rPr lang="lt-LT" b="1" dirty="0">
                <a:solidFill>
                  <a:schemeClr val="bg1">
                    <a:lumMod val="85000"/>
                  </a:schemeClr>
                </a:solidFill>
              </a:rPr>
              <a:t> muzikos mokykla -</a:t>
            </a:r>
          </a:p>
        </p:txBody>
      </p:sp>
      <p:sp>
        <p:nvSpPr>
          <p:cNvPr id="4" name="Šešiakampis 3"/>
          <p:cNvSpPr/>
          <p:nvPr/>
        </p:nvSpPr>
        <p:spPr>
          <a:xfrm>
            <a:off x="7688825" y="2265107"/>
            <a:ext cx="3097161" cy="2528117"/>
          </a:xfrm>
          <a:prstGeom prst="hexagon">
            <a:avLst/>
          </a:prstGeom>
          <a:solidFill>
            <a:srgbClr val="132D4D"/>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5000"/>
              </a:lnSpc>
              <a:spcAft>
                <a:spcPts val="0"/>
              </a:spcAft>
            </a:pPr>
            <a:r>
              <a:rPr lang="lt-LT" i="1" dirty="0">
                <a:solidFill>
                  <a:schemeClr val="bg1">
                    <a:lumMod val="85000"/>
                  </a:schemeClr>
                </a:solidFill>
                <a:ea typeface="Calibri" panose="020F0502020204030204" pitchFamily="34" charset="0"/>
                <a:cs typeface="Times New Roman" panose="02020603050405020304" pitchFamily="18" charset="0"/>
              </a:rPr>
              <a:t>Suaugusieji gali mokytis groti įvairiais instrumentais, dainuoti ar groti ansambliuose, orkestruose.</a:t>
            </a:r>
            <a:endParaRPr lang="lt-LT" dirty="0">
              <a:solidFill>
                <a:schemeClr val="bg1">
                  <a:lumMod val="85000"/>
                </a:schemeClr>
              </a:solidFill>
              <a:ea typeface="Calibri" panose="020F0502020204030204" pitchFamily="34" charset="0"/>
              <a:cs typeface="Times New Roman" panose="02020603050405020304" pitchFamily="18" charset="0"/>
            </a:endParaRPr>
          </a:p>
          <a:p>
            <a:pPr algn="just">
              <a:lnSpc>
                <a:spcPct val="115000"/>
              </a:lnSpc>
              <a:spcAft>
                <a:spcPts val="0"/>
              </a:spcAft>
            </a:pPr>
            <a:r>
              <a:rPr lang="lt-LT" dirty="0">
                <a:ea typeface="Calibri" panose="020F0502020204030204" pitchFamily="34" charset="0"/>
                <a:cs typeface="Times New Roman" panose="02020603050405020304" pitchFamily="18" charset="0"/>
              </a:rPr>
              <a:t> </a:t>
            </a:r>
          </a:p>
        </p:txBody>
      </p:sp>
      <p:sp>
        <p:nvSpPr>
          <p:cNvPr id="5" name="Šešiakampis 4"/>
          <p:cNvSpPr/>
          <p:nvPr/>
        </p:nvSpPr>
        <p:spPr>
          <a:xfrm>
            <a:off x="1736011" y="2359743"/>
            <a:ext cx="2940458" cy="2439322"/>
          </a:xfrm>
          <a:prstGeom prst="hexagon">
            <a:avLst/>
          </a:prstGeom>
          <a:solidFill>
            <a:srgbClr val="132D4D"/>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Tėvai gali lankyti mokyklą drauge su savo vaikais.</a:t>
            </a:r>
          </a:p>
        </p:txBody>
      </p:sp>
      <p:sp>
        <p:nvSpPr>
          <p:cNvPr id="6" name="Šešiakampis 5"/>
          <p:cNvSpPr/>
          <p:nvPr/>
        </p:nvSpPr>
        <p:spPr>
          <a:xfrm>
            <a:off x="4557252" y="3730429"/>
            <a:ext cx="3325762" cy="2360968"/>
          </a:xfrm>
          <a:prstGeom prst="hexagon">
            <a:avLst/>
          </a:prstGeom>
          <a:solidFill>
            <a:srgbClr val="132D4D"/>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 savivaldybės įsteigta mokykla, teikianti muzikinį ugdymą vaikams ir suaugusiesiems.</a:t>
            </a:r>
          </a:p>
        </p:txBody>
      </p:sp>
    </p:spTree>
    <p:extLst>
      <p:ext uri="{BB962C8B-B14F-4D97-AF65-F5344CB8AC3E}">
        <p14:creationId xmlns:p14="http://schemas.microsoft.com/office/powerpoint/2010/main" val="28883512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Paveikslėlis 1"/>
          <p:cNvPicPr/>
          <p:nvPr/>
        </p:nvPicPr>
        <p:blipFill>
          <a:blip r:embed="rId2" cstate="print"/>
          <a:srcRect/>
          <a:stretch>
            <a:fillRect/>
          </a:stretch>
        </p:blipFill>
        <p:spPr bwMode="auto">
          <a:xfrm>
            <a:off x="384673" y="294969"/>
            <a:ext cx="5289758" cy="3067663"/>
          </a:xfrm>
          <a:prstGeom prst="rect">
            <a:avLst/>
          </a:prstGeom>
          <a:noFill/>
          <a:ln w="38100">
            <a:solidFill>
              <a:srgbClr val="132D4D"/>
            </a:solidFill>
            <a:miter lim="800000"/>
            <a:headEnd/>
            <a:tailEnd/>
          </a:ln>
        </p:spPr>
      </p:pic>
      <p:pic>
        <p:nvPicPr>
          <p:cNvPr id="4" name="Paveikslėlis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0949" y="1012723"/>
            <a:ext cx="5911045" cy="4891548"/>
          </a:xfrm>
          <a:prstGeom prst="rect">
            <a:avLst/>
          </a:prstGeom>
          <a:ln w="38100">
            <a:solidFill>
              <a:srgbClr val="132D4D"/>
            </a:solidFill>
          </a:ln>
        </p:spPr>
      </p:pic>
      <p:pic>
        <p:nvPicPr>
          <p:cNvPr id="5" name="Paveikslėlis 4"/>
          <p:cNvPicPr/>
          <p:nvPr/>
        </p:nvPicPr>
        <p:blipFill>
          <a:blip r:embed="rId4" cstate="print"/>
          <a:srcRect/>
          <a:stretch>
            <a:fillRect/>
          </a:stretch>
        </p:blipFill>
        <p:spPr bwMode="auto">
          <a:xfrm>
            <a:off x="384673" y="3559279"/>
            <a:ext cx="5289750" cy="2989005"/>
          </a:xfrm>
          <a:prstGeom prst="rect">
            <a:avLst/>
          </a:prstGeom>
          <a:noFill/>
          <a:ln w="38100">
            <a:solidFill>
              <a:srgbClr val="132D4D"/>
            </a:solidFill>
            <a:miter lim="800000"/>
            <a:headEnd/>
            <a:tailEnd/>
          </a:ln>
        </p:spPr>
      </p:pic>
    </p:spTree>
    <p:extLst>
      <p:ext uri="{BB962C8B-B14F-4D97-AF65-F5344CB8AC3E}">
        <p14:creationId xmlns:p14="http://schemas.microsoft.com/office/powerpoint/2010/main" val="40254687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Stačiakampis 1"/>
          <p:cNvSpPr/>
          <p:nvPr/>
        </p:nvSpPr>
        <p:spPr>
          <a:xfrm>
            <a:off x="0" y="0"/>
            <a:ext cx="12192000" cy="1278195"/>
          </a:xfrm>
          <a:prstGeom prst="rect">
            <a:avLst/>
          </a:prstGeom>
          <a:solidFill>
            <a:srgbClr val="132D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err="1">
                <a:solidFill>
                  <a:schemeClr val="bg1">
                    <a:lumMod val="85000"/>
                  </a:schemeClr>
                </a:solidFill>
              </a:rPr>
              <a:t>Ibbenbiureno</a:t>
            </a:r>
            <a:r>
              <a:rPr lang="lt-LT" sz="3200" dirty="0">
                <a:solidFill>
                  <a:schemeClr val="bg1">
                    <a:lumMod val="85000"/>
                  </a:schemeClr>
                </a:solidFill>
              </a:rPr>
              <a:t> miesto biblioteka</a:t>
            </a:r>
          </a:p>
        </p:txBody>
      </p:sp>
      <p:sp>
        <p:nvSpPr>
          <p:cNvPr id="3" name="Šešiakampis 2"/>
          <p:cNvSpPr/>
          <p:nvPr/>
        </p:nvSpPr>
        <p:spPr>
          <a:xfrm>
            <a:off x="412956" y="2730911"/>
            <a:ext cx="2851354" cy="2644876"/>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Tai savivaldybės visuomeninė įstaiga, sudaranti visiems vienodas galimybes naudotis informaciniais šaltiniais.</a:t>
            </a:r>
          </a:p>
        </p:txBody>
      </p:sp>
      <p:pic>
        <p:nvPicPr>
          <p:cNvPr id="6" name="Paveikslėlis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7342101" y="2056366"/>
            <a:ext cx="5325291" cy="3993968"/>
          </a:xfrm>
          <a:prstGeom prst="rect">
            <a:avLst/>
          </a:prstGeom>
          <a:ln w="38100">
            <a:solidFill>
              <a:srgbClr val="132D4D"/>
            </a:solidFill>
          </a:ln>
        </p:spPr>
      </p:pic>
      <p:pic>
        <p:nvPicPr>
          <p:cNvPr id="7" name="Paveikslėlis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21413" y="1390703"/>
            <a:ext cx="3661865" cy="5325292"/>
          </a:xfrm>
          <a:prstGeom prst="rect">
            <a:avLst/>
          </a:prstGeom>
          <a:ln w="38100">
            <a:solidFill>
              <a:srgbClr val="132D4D"/>
            </a:solidFill>
          </a:ln>
        </p:spPr>
      </p:pic>
    </p:spTree>
    <p:extLst>
      <p:ext uri="{BB962C8B-B14F-4D97-AF65-F5344CB8AC3E}">
        <p14:creationId xmlns:p14="http://schemas.microsoft.com/office/powerpoint/2010/main" val="24406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Paveikslėlis 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174658" y="443064"/>
            <a:ext cx="5545395" cy="2929401"/>
          </a:xfrm>
          <a:prstGeom prst="rect">
            <a:avLst/>
          </a:prstGeom>
          <a:noFill/>
          <a:ln w="38100">
            <a:solidFill>
              <a:srgbClr val="132D4D"/>
            </a:solidFill>
            <a:miter lim="800000"/>
            <a:headEnd/>
            <a:tailEnd/>
          </a:ln>
        </p:spPr>
      </p:pic>
      <p:sp>
        <p:nvSpPr>
          <p:cNvPr id="4" name="Šešiakampis 3"/>
          <p:cNvSpPr/>
          <p:nvPr/>
        </p:nvSpPr>
        <p:spPr>
          <a:xfrm>
            <a:off x="766917" y="1504334"/>
            <a:ext cx="4778478" cy="3894803"/>
          </a:xfrm>
          <a:prstGeom prst="hexagon">
            <a:avLst>
              <a:gd name="adj" fmla="val 29348"/>
              <a:gd name="vf" fmla="val 115470"/>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Apie bibliotekos veiklas lankytojai gali sužinoti iš karto atėję į biblioteką, kur dideliame ekrane pateikiama informacija apie vykdamas veiklas. Visi bibliotekos baldai – mobilūs, todėl lengvai galima keisti bibliotekos erdves, pritaikant jas įvairiems užsiėmim</a:t>
            </a:r>
            <a:r>
              <a:rPr lang="lt-LT" dirty="0"/>
              <a:t>as.</a:t>
            </a:r>
          </a:p>
        </p:txBody>
      </p:sp>
      <p:pic>
        <p:nvPicPr>
          <p:cNvPr id="5" name="Paveikslėlis 4"/>
          <p:cNvPicPr/>
          <p:nvPr/>
        </p:nvPicPr>
        <p:blipFill>
          <a:blip r:embed="rId3" cstate="print"/>
          <a:srcRect/>
          <a:stretch>
            <a:fillRect/>
          </a:stretch>
        </p:blipFill>
        <p:spPr bwMode="auto">
          <a:xfrm>
            <a:off x="6174659" y="3608439"/>
            <a:ext cx="5545394" cy="2930013"/>
          </a:xfrm>
          <a:prstGeom prst="rect">
            <a:avLst/>
          </a:prstGeom>
          <a:noFill/>
          <a:ln w="38100">
            <a:solidFill>
              <a:srgbClr val="132D4D"/>
            </a:solidFill>
            <a:miter lim="800000"/>
            <a:headEnd/>
            <a:tailEnd/>
          </a:ln>
        </p:spPr>
      </p:pic>
    </p:spTree>
    <p:extLst>
      <p:ext uri="{BB962C8B-B14F-4D97-AF65-F5344CB8AC3E}">
        <p14:creationId xmlns:p14="http://schemas.microsoft.com/office/powerpoint/2010/main" val="1577164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7398045" y="899345"/>
            <a:ext cx="4636040" cy="3477030"/>
          </a:xfrm>
          <a:prstGeom prst="rect">
            <a:avLst/>
          </a:prstGeom>
          <a:ln w="38100">
            <a:solidFill>
              <a:srgbClr val="132D4D"/>
            </a:solidFill>
          </a:ln>
        </p:spPr>
      </p:pic>
      <p:sp>
        <p:nvSpPr>
          <p:cNvPr id="3" name="Šešiakampis 2"/>
          <p:cNvSpPr/>
          <p:nvPr/>
        </p:nvSpPr>
        <p:spPr>
          <a:xfrm>
            <a:off x="1061884" y="1543666"/>
            <a:ext cx="4807974" cy="3695020"/>
          </a:xfrm>
          <a:prstGeom prst="hexagon">
            <a:avLst>
              <a:gd name="adj" fmla="val 34116"/>
              <a:gd name="vf" fmla="val 115470"/>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i="1" dirty="0">
                <a:solidFill>
                  <a:schemeClr val="bg1">
                    <a:lumMod val="85000"/>
                  </a:schemeClr>
                </a:solidFill>
              </a:rPr>
              <a:t>Biblioteka – vieta, kur suaugusieji ar suaugusiųjų švietėjai gali rasti medžiagos mokymui/</a:t>
            </a:r>
            <a:r>
              <a:rPr lang="lt-LT" i="1" dirty="0" err="1">
                <a:solidFill>
                  <a:schemeClr val="bg1">
                    <a:lumMod val="85000"/>
                  </a:schemeClr>
                </a:solidFill>
              </a:rPr>
              <a:t>si</a:t>
            </a:r>
            <a:r>
              <a:rPr lang="lt-LT" i="1" dirty="0">
                <a:solidFill>
                  <a:schemeClr val="bg1">
                    <a:lumMod val="85000"/>
                  </a:schemeClr>
                </a:solidFill>
              </a:rPr>
              <a:t>:</a:t>
            </a:r>
            <a:endParaRPr lang="lt-LT" dirty="0">
              <a:solidFill>
                <a:schemeClr val="bg1">
                  <a:lumMod val="85000"/>
                </a:schemeClr>
              </a:solidFill>
            </a:endParaRPr>
          </a:p>
          <a:p>
            <a:pPr algn="ctr"/>
            <a:r>
              <a:rPr lang="lt-LT" dirty="0">
                <a:solidFill>
                  <a:schemeClr val="bg1">
                    <a:lumMod val="85000"/>
                  </a:schemeClr>
                </a:solidFill>
              </a:rPr>
              <a:t>čia yra senjorų mokymams skirtų vadovėlių, mokomųjų filmų, CD su lėtais ankstesnių laikų muzikos įrašais, pagal kurią senjorai gali dainuoti, taip pat prisiminimų lagaminų sergantiems dimensija ir kt. </a:t>
            </a:r>
          </a:p>
        </p:txBody>
      </p:sp>
      <p:pic>
        <p:nvPicPr>
          <p:cNvPr id="4" name="Paveikslėlis 3"/>
          <p:cNvPicPr/>
          <p:nvPr/>
        </p:nvPicPr>
        <p:blipFill>
          <a:blip r:embed="rId3" cstate="print"/>
          <a:srcRect/>
          <a:stretch>
            <a:fillRect/>
          </a:stretch>
        </p:blipFill>
        <p:spPr bwMode="auto">
          <a:xfrm>
            <a:off x="7815284" y="5155740"/>
            <a:ext cx="3801561" cy="1436790"/>
          </a:xfrm>
          <a:prstGeom prst="rect">
            <a:avLst/>
          </a:prstGeom>
          <a:noFill/>
          <a:ln w="38100">
            <a:solidFill>
              <a:srgbClr val="132D4D"/>
            </a:solidFill>
            <a:miter lim="800000"/>
            <a:headEnd/>
            <a:tailEnd/>
          </a:ln>
        </p:spPr>
      </p:pic>
    </p:spTree>
    <p:extLst>
      <p:ext uri="{BB962C8B-B14F-4D97-AF65-F5344CB8AC3E}">
        <p14:creationId xmlns:p14="http://schemas.microsoft.com/office/powerpoint/2010/main" val="1469441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Šešiakampis 1"/>
          <p:cNvSpPr/>
          <p:nvPr/>
        </p:nvSpPr>
        <p:spPr>
          <a:xfrm>
            <a:off x="786581" y="2028109"/>
            <a:ext cx="4090219" cy="3067664"/>
          </a:xfrm>
          <a:prstGeom prst="hexagon">
            <a:avLst>
              <a:gd name="adj" fmla="val 40217"/>
              <a:gd name="vf" fmla="val 115470"/>
            </a:avLst>
          </a:prstGeom>
          <a:solidFill>
            <a:schemeClr val="accent6">
              <a:lumMod val="50000"/>
            </a:schemeClr>
          </a:solidFill>
          <a:ln w="38100">
            <a:solidFill>
              <a:srgbClr val="1033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Pastaraisiais metais bibliotekos vis didesnį vaidmenį vaidina pedagogų skaitmeninio raštingumo tobulinime.</a:t>
            </a:r>
          </a:p>
        </p:txBody>
      </p:sp>
      <p:pic>
        <p:nvPicPr>
          <p:cNvPr id="3" name="Paveikslėlis 2"/>
          <p:cNvPicPr/>
          <p:nvPr/>
        </p:nvPicPr>
        <p:blipFill>
          <a:blip r:embed="rId2" cstate="print"/>
          <a:srcRect/>
          <a:stretch>
            <a:fillRect/>
          </a:stretch>
        </p:blipFill>
        <p:spPr bwMode="auto">
          <a:xfrm>
            <a:off x="6577781" y="304800"/>
            <a:ext cx="5034115" cy="3257141"/>
          </a:xfrm>
          <a:prstGeom prst="rect">
            <a:avLst/>
          </a:prstGeom>
          <a:noFill/>
          <a:ln w="38100">
            <a:solidFill>
              <a:srgbClr val="103350"/>
            </a:solidFill>
            <a:miter lim="800000"/>
            <a:headEnd/>
            <a:tailEnd/>
          </a:ln>
        </p:spPr>
      </p:pic>
      <p:pic>
        <p:nvPicPr>
          <p:cNvPr id="4" name="Paveikslėlis 3"/>
          <p:cNvPicPr/>
          <p:nvPr/>
        </p:nvPicPr>
        <p:blipFill>
          <a:blip r:embed="rId3" cstate="print"/>
          <a:srcRect/>
          <a:stretch>
            <a:fillRect/>
          </a:stretch>
        </p:blipFill>
        <p:spPr bwMode="auto">
          <a:xfrm>
            <a:off x="7639662" y="3913240"/>
            <a:ext cx="3018505" cy="2428568"/>
          </a:xfrm>
          <a:prstGeom prst="rect">
            <a:avLst/>
          </a:prstGeom>
          <a:noFill/>
          <a:ln w="38100">
            <a:solidFill>
              <a:srgbClr val="103350"/>
            </a:solidFill>
            <a:miter lim="800000"/>
            <a:headEnd/>
            <a:tailEnd/>
          </a:ln>
        </p:spPr>
      </p:pic>
    </p:spTree>
    <p:extLst>
      <p:ext uri="{BB962C8B-B14F-4D97-AF65-F5344CB8AC3E}">
        <p14:creationId xmlns:p14="http://schemas.microsoft.com/office/powerpoint/2010/main" val="40787925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Šešiakampis 1"/>
          <p:cNvSpPr/>
          <p:nvPr/>
        </p:nvSpPr>
        <p:spPr>
          <a:xfrm>
            <a:off x="1897312" y="1602213"/>
            <a:ext cx="3460955" cy="2546553"/>
          </a:xfrm>
          <a:prstGeom prst="hexagon">
            <a:avLst>
              <a:gd name="adj" fmla="val 36628"/>
              <a:gd name="vf" fmla="val 115470"/>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Jaunų žmonių indėlis į miesto kultūrinį gyvenimą ir jų </a:t>
            </a:r>
            <a:r>
              <a:rPr lang="lt-LT" dirty="0" err="1">
                <a:solidFill>
                  <a:schemeClr val="bg1">
                    <a:lumMod val="85000"/>
                  </a:schemeClr>
                </a:solidFill>
              </a:rPr>
              <a:t>savanorystė</a:t>
            </a:r>
            <a:r>
              <a:rPr lang="lt-LT" dirty="0">
                <a:solidFill>
                  <a:schemeClr val="bg1">
                    <a:lumMod val="85000"/>
                  </a:schemeClr>
                </a:solidFill>
              </a:rPr>
              <a:t>.</a:t>
            </a:r>
          </a:p>
        </p:txBody>
      </p:sp>
      <p:sp>
        <p:nvSpPr>
          <p:cNvPr id="7" name="Stačiakampis 6"/>
          <p:cNvSpPr/>
          <p:nvPr/>
        </p:nvSpPr>
        <p:spPr>
          <a:xfrm>
            <a:off x="0" y="0"/>
            <a:ext cx="12191999" cy="1288026"/>
          </a:xfrm>
          <a:prstGeom prst="rect">
            <a:avLst/>
          </a:prstGeom>
          <a:solidFill>
            <a:srgbClr val="1033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err="1">
                <a:solidFill>
                  <a:schemeClr val="bg1">
                    <a:lumMod val="85000"/>
                  </a:schemeClr>
                </a:solidFill>
              </a:rPr>
              <a:t>Ibbenbiureno</a:t>
            </a:r>
            <a:r>
              <a:rPr lang="lt-LT" sz="3200" dirty="0">
                <a:solidFill>
                  <a:schemeClr val="bg1">
                    <a:lumMod val="85000"/>
                  </a:schemeClr>
                </a:solidFill>
              </a:rPr>
              <a:t> Jaunimo kultūros centras „</a:t>
            </a:r>
            <a:r>
              <a:rPr lang="lt-LT" sz="3200" dirty="0" err="1">
                <a:solidFill>
                  <a:schemeClr val="bg1">
                    <a:lumMod val="85000"/>
                  </a:schemeClr>
                </a:solidFill>
              </a:rPr>
              <a:t>Scheune</a:t>
            </a:r>
            <a:r>
              <a:rPr lang="lt-LT" sz="3200" dirty="0">
                <a:solidFill>
                  <a:schemeClr val="bg1">
                    <a:lumMod val="85000"/>
                  </a:schemeClr>
                </a:solidFill>
              </a:rPr>
              <a:t>“</a:t>
            </a:r>
          </a:p>
        </p:txBody>
      </p:sp>
      <p:pic>
        <p:nvPicPr>
          <p:cNvPr id="8" name="Paveikslėlis 7"/>
          <p:cNvPicPr/>
          <p:nvPr/>
        </p:nvPicPr>
        <p:blipFill>
          <a:blip r:embed="rId2" cstate="screen">
            <a:extLst>
              <a:ext uri="{28A0092B-C50C-407E-A947-70E740481C1C}">
                <a14:useLocalDpi xmlns:a14="http://schemas.microsoft.com/office/drawing/2010/main"/>
              </a:ext>
            </a:extLst>
          </a:blip>
          <a:srcRect/>
          <a:stretch>
            <a:fillRect/>
          </a:stretch>
        </p:blipFill>
        <p:spPr bwMode="auto">
          <a:xfrm>
            <a:off x="6946923" y="1494755"/>
            <a:ext cx="3670518" cy="2408903"/>
          </a:xfrm>
          <a:prstGeom prst="rect">
            <a:avLst/>
          </a:prstGeom>
          <a:noFill/>
          <a:ln w="38100">
            <a:solidFill>
              <a:srgbClr val="103350"/>
            </a:solidFill>
            <a:miter lim="800000"/>
            <a:headEnd/>
            <a:tailEnd/>
          </a:ln>
        </p:spPr>
      </p:pic>
      <p:pic>
        <p:nvPicPr>
          <p:cNvPr id="9" name="Paveikslėlis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78019" y="4148766"/>
            <a:ext cx="3639422" cy="2478572"/>
          </a:xfrm>
          <a:prstGeom prst="rect">
            <a:avLst/>
          </a:prstGeom>
          <a:ln w="38100">
            <a:solidFill>
              <a:srgbClr val="103350"/>
            </a:solidFill>
          </a:ln>
        </p:spPr>
      </p:pic>
      <p:pic>
        <p:nvPicPr>
          <p:cNvPr id="10" name="Paveikslėlis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97890" y="4721215"/>
            <a:ext cx="4498109" cy="1805231"/>
          </a:xfrm>
          <a:prstGeom prst="rect">
            <a:avLst/>
          </a:prstGeom>
          <a:solidFill>
            <a:schemeClr val="bg1">
              <a:lumMod val="85000"/>
            </a:schemeClr>
          </a:solidFill>
          <a:ln w="38100">
            <a:solidFill>
              <a:srgbClr val="081F58"/>
            </a:solidFill>
          </a:ln>
        </p:spPr>
      </p:pic>
    </p:spTree>
    <p:extLst>
      <p:ext uri="{BB962C8B-B14F-4D97-AF65-F5344CB8AC3E}">
        <p14:creationId xmlns:p14="http://schemas.microsoft.com/office/powerpoint/2010/main" val="24634617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Stačiakampis 1"/>
          <p:cNvSpPr/>
          <p:nvPr/>
        </p:nvSpPr>
        <p:spPr>
          <a:xfrm>
            <a:off x="255639" y="865240"/>
            <a:ext cx="6617109" cy="2031325"/>
          </a:xfrm>
          <a:prstGeom prst="rect">
            <a:avLst/>
          </a:prstGeom>
        </p:spPr>
        <p:txBody>
          <a:bodyPr wrap="square">
            <a:spAutoFit/>
          </a:bodyPr>
          <a:lstStyle/>
          <a:p>
            <a:pPr algn="just"/>
            <a:r>
              <a:rPr lang="lt-LT" dirty="0">
                <a:latin typeface="Times New Roman" panose="02020603050405020304" pitchFamily="18" charset="0"/>
              </a:rPr>
              <a:t>Čia vyksta užsiėmimai, kuriuos organizuoja jaunimo meno mokykla (teatro, kūrybiniai ir muzikos kursai), vykdomos įvairios veiklos (repeticijų kambarys, kavinė ir kt.). Čia veikia ir Roko biuras, vyksta koncertai.</a:t>
            </a:r>
          </a:p>
          <a:p>
            <a:pPr algn="just"/>
            <a:endParaRPr lang="lt-LT" dirty="0">
              <a:effectLst/>
              <a:latin typeface="Times New Roman" panose="02020603050405020304" pitchFamily="18" charset="0"/>
            </a:endParaRPr>
          </a:p>
          <a:p>
            <a:pPr algn="just"/>
            <a:endParaRPr lang="lt-LT" dirty="0">
              <a:latin typeface="Times New Roman" panose="02020603050405020304" pitchFamily="18" charset="0"/>
            </a:endParaRPr>
          </a:p>
          <a:p>
            <a:pPr algn="just"/>
            <a:endParaRPr lang="lt-LT" dirty="0">
              <a:effectLst/>
            </a:endParaRPr>
          </a:p>
        </p:txBody>
      </p:sp>
      <p:pic>
        <p:nvPicPr>
          <p:cNvPr id="4" name="Paveikslėlis 3"/>
          <p:cNvPicPr/>
          <p:nvPr/>
        </p:nvPicPr>
        <p:blipFill>
          <a:blip r:embed="rId2" cstate="print"/>
          <a:srcRect/>
          <a:stretch>
            <a:fillRect/>
          </a:stretch>
        </p:blipFill>
        <p:spPr bwMode="auto">
          <a:xfrm>
            <a:off x="7767484" y="865240"/>
            <a:ext cx="4100051" cy="5624052"/>
          </a:xfrm>
          <a:prstGeom prst="rect">
            <a:avLst/>
          </a:prstGeom>
          <a:noFill/>
          <a:ln w="28575">
            <a:solidFill>
              <a:srgbClr val="1F045C"/>
            </a:solidFill>
            <a:miter lim="800000"/>
            <a:headEnd/>
            <a:tailEnd/>
          </a:ln>
        </p:spPr>
      </p:pic>
      <p:sp>
        <p:nvSpPr>
          <p:cNvPr id="5" name="Stačiakampis 4"/>
          <p:cNvSpPr/>
          <p:nvPr/>
        </p:nvSpPr>
        <p:spPr>
          <a:xfrm>
            <a:off x="255639" y="2702712"/>
            <a:ext cx="6617109" cy="646331"/>
          </a:xfrm>
          <a:prstGeom prst="rect">
            <a:avLst/>
          </a:prstGeom>
        </p:spPr>
        <p:txBody>
          <a:bodyPr wrap="square">
            <a:spAutoFit/>
          </a:bodyPr>
          <a:lstStyle/>
          <a:p>
            <a:pPr algn="just"/>
            <a:r>
              <a:rPr lang="lt-LT" dirty="0">
                <a:latin typeface="Times New Roman" panose="02020603050405020304" pitchFamily="18" charset="0"/>
                <a:ea typeface="Calibri" panose="020F0502020204030204" pitchFamily="34" charset="0"/>
              </a:rPr>
              <a:t>Jaunimo meno mokykla „Pink </a:t>
            </a:r>
            <a:r>
              <a:rPr lang="lt-LT" dirty="0" err="1">
                <a:latin typeface="Times New Roman" panose="02020603050405020304" pitchFamily="18" charset="0"/>
                <a:ea typeface="Calibri" panose="020F0502020204030204" pitchFamily="34" charset="0"/>
              </a:rPr>
              <a:t>Pop</a:t>
            </a:r>
            <a:r>
              <a:rPr lang="lt-LT" dirty="0">
                <a:latin typeface="Times New Roman" panose="02020603050405020304" pitchFamily="18" charset="0"/>
                <a:ea typeface="Calibri" panose="020F0502020204030204" pitchFamily="34" charset="0"/>
              </a:rPr>
              <a:t>“ veikia kaip klubas, kuriame vyksta kūrybiniai – dailės, keramikos užsiėmimai. </a:t>
            </a:r>
            <a:endParaRPr lang="lt-LT" dirty="0"/>
          </a:p>
        </p:txBody>
      </p:sp>
      <p:sp>
        <p:nvSpPr>
          <p:cNvPr id="6" name="Stačiakampis 5"/>
          <p:cNvSpPr/>
          <p:nvPr/>
        </p:nvSpPr>
        <p:spPr>
          <a:xfrm>
            <a:off x="255639" y="4791281"/>
            <a:ext cx="6356554" cy="923330"/>
          </a:xfrm>
          <a:prstGeom prst="rect">
            <a:avLst/>
          </a:prstGeom>
        </p:spPr>
        <p:txBody>
          <a:bodyPr wrap="square">
            <a:spAutoFit/>
          </a:bodyPr>
          <a:lstStyle/>
          <a:p>
            <a:pPr algn="just"/>
            <a:r>
              <a:rPr lang="lt-LT" dirty="0">
                <a:latin typeface="Times New Roman" panose="02020603050405020304" pitchFamily="18" charset="0"/>
              </a:rPr>
              <a:t>Miesto valdžia teikia išskirtinį dėmesį jauniems suaugusiesiems ir tuo būdu formuoja pastarųjų teigiamas nuostatas į švietimą ir kultūrą.</a:t>
            </a:r>
            <a:endParaRPr lang="lt-LT" dirty="0">
              <a:effectLst/>
            </a:endParaRPr>
          </a:p>
        </p:txBody>
      </p:sp>
      <p:sp>
        <p:nvSpPr>
          <p:cNvPr id="7" name="Stačiakampis 6"/>
          <p:cNvSpPr/>
          <p:nvPr/>
        </p:nvSpPr>
        <p:spPr>
          <a:xfrm>
            <a:off x="378691" y="3740727"/>
            <a:ext cx="6179425" cy="1061829"/>
          </a:xfrm>
          <a:prstGeom prst="rect">
            <a:avLst/>
          </a:prstGeom>
        </p:spPr>
        <p:txBody>
          <a:bodyPr wrap="square">
            <a:spAutoFit/>
          </a:bodyPr>
          <a:lstStyle/>
          <a:p>
            <a:pPr algn="just"/>
            <a:r>
              <a:rPr lang="lt-LT" b="1" dirty="0">
                <a:latin typeface="Times New Roman" panose="02020603050405020304" pitchFamily="18" charset="0"/>
              </a:rPr>
              <a:t>Šiose patalpose žodis „</a:t>
            </a:r>
            <a:r>
              <a:rPr lang="lt-LT" b="1" dirty="0" err="1">
                <a:latin typeface="Times New Roman" panose="02020603050405020304" pitchFamily="18" charset="0"/>
              </a:rPr>
              <a:t>savanorystė</a:t>
            </a:r>
            <a:r>
              <a:rPr lang="lt-LT" b="1" dirty="0">
                <a:latin typeface="Times New Roman" panose="02020603050405020304" pitchFamily="18" charset="0"/>
              </a:rPr>
              <a:t>“ suvokiamas kaip mokymasis būti atsakingu, rūpestingu ir paslaugiu.</a:t>
            </a:r>
            <a:endParaRPr lang="lt-LT" dirty="0"/>
          </a:p>
          <a:p>
            <a:pPr algn="just">
              <a:lnSpc>
                <a:spcPct val="150000"/>
              </a:lnSpc>
            </a:pPr>
            <a:r>
              <a:rPr lang="lt-LT" dirty="0">
                <a:latin typeface="Times New Roman" panose="02020603050405020304" pitchFamily="18" charset="0"/>
              </a:rPr>
              <a:t> </a:t>
            </a:r>
            <a:endParaRPr lang="lt-LT" dirty="0">
              <a:effectLst/>
            </a:endParaRPr>
          </a:p>
        </p:txBody>
      </p:sp>
    </p:spTree>
    <p:extLst>
      <p:ext uri="{BB962C8B-B14F-4D97-AF65-F5344CB8AC3E}">
        <p14:creationId xmlns:p14="http://schemas.microsoft.com/office/powerpoint/2010/main" val="1567797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Stačiakampis 2"/>
          <p:cNvSpPr/>
          <p:nvPr/>
        </p:nvSpPr>
        <p:spPr>
          <a:xfrm>
            <a:off x="1" y="0"/>
            <a:ext cx="12192000" cy="1219200"/>
          </a:xfrm>
          <a:prstGeom prst="rect">
            <a:avLst/>
          </a:prstGeom>
          <a:solidFill>
            <a:srgbClr val="1033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Stačiakampis 3"/>
          <p:cNvSpPr/>
          <p:nvPr/>
        </p:nvSpPr>
        <p:spPr>
          <a:xfrm>
            <a:off x="1514168" y="275303"/>
            <a:ext cx="9674942" cy="625428"/>
          </a:xfrm>
          <a:prstGeom prst="rect">
            <a:avLst/>
          </a:prstGeom>
        </p:spPr>
        <p:txBody>
          <a:bodyPr wrap="square">
            <a:spAutoFit/>
          </a:bodyPr>
          <a:lstStyle/>
          <a:p>
            <a:pPr algn="ctr">
              <a:lnSpc>
                <a:spcPct val="115000"/>
              </a:lnSpc>
              <a:spcAft>
                <a:spcPts val="0"/>
              </a:spcAft>
            </a:pPr>
            <a:r>
              <a:rPr lang="lt-LT" sz="3200" dirty="0">
                <a:solidFill>
                  <a:schemeClr val="bg1">
                    <a:lumMod val="85000"/>
                  </a:schemeClr>
                </a:solidFill>
                <a:ea typeface="Calibri" panose="020F0502020204030204" pitchFamily="34" charset="0"/>
                <a:cs typeface="Times New Roman" panose="02020603050405020304" pitchFamily="18" charset="0"/>
              </a:rPr>
              <a:t>Klubas „Jaunimo meno mokykla „Pink </a:t>
            </a:r>
            <a:r>
              <a:rPr lang="lt-LT" sz="3200" dirty="0" err="1">
                <a:solidFill>
                  <a:schemeClr val="bg1">
                    <a:lumMod val="85000"/>
                  </a:schemeClr>
                </a:solidFill>
                <a:ea typeface="Calibri" panose="020F0502020204030204" pitchFamily="34" charset="0"/>
                <a:cs typeface="Times New Roman" panose="02020603050405020304" pitchFamily="18" charset="0"/>
              </a:rPr>
              <a:t>Pop</a:t>
            </a:r>
            <a:r>
              <a:rPr lang="lt-LT" sz="3200" dirty="0">
                <a:solidFill>
                  <a:schemeClr val="bg1">
                    <a:lumMod val="85000"/>
                  </a:schemeClr>
                </a:solidFill>
                <a:ea typeface="Calibri" panose="020F0502020204030204" pitchFamily="34" charset="0"/>
                <a:cs typeface="Times New Roman" panose="02020603050405020304" pitchFamily="18" charset="0"/>
              </a:rPr>
              <a:t>“</a:t>
            </a:r>
            <a:endParaRPr lang="lt-LT" sz="3200" dirty="0">
              <a:solidFill>
                <a:schemeClr val="bg1">
                  <a:lumMod val="85000"/>
                </a:schemeClr>
              </a:solidFill>
              <a:effectLst/>
              <a:ea typeface="Calibri" panose="020F0502020204030204" pitchFamily="34" charset="0"/>
              <a:cs typeface="Times New Roman" panose="02020603050405020304" pitchFamily="18" charset="0"/>
            </a:endParaRPr>
          </a:p>
        </p:txBody>
      </p:sp>
      <p:pic>
        <p:nvPicPr>
          <p:cNvPr id="7" name="Paveikslėlis 6"/>
          <p:cNvPicPr/>
          <p:nvPr/>
        </p:nvPicPr>
        <p:blipFill>
          <a:blip r:embed="rId2" cstate="print"/>
          <a:srcRect/>
          <a:stretch>
            <a:fillRect/>
          </a:stretch>
        </p:blipFill>
        <p:spPr bwMode="auto">
          <a:xfrm>
            <a:off x="3057236" y="1819564"/>
            <a:ext cx="6317673" cy="4479636"/>
          </a:xfrm>
          <a:prstGeom prst="rect">
            <a:avLst/>
          </a:prstGeom>
          <a:noFill/>
          <a:ln w="38100">
            <a:solidFill>
              <a:srgbClr val="103350"/>
            </a:solidFill>
            <a:miter lim="800000"/>
            <a:headEnd/>
            <a:tailEnd/>
          </a:ln>
        </p:spPr>
      </p:pic>
    </p:spTree>
    <p:extLst>
      <p:ext uri="{BB962C8B-B14F-4D97-AF65-F5344CB8AC3E}">
        <p14:creationId xmlns:p14="http://schemas.microsoft.com/office/powerpoint/2010/main" val="40052884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Paveikslėlis 1"/>
          <p:cNvPicPr/>
          <p:nvPr/>
        </p:nvPicPr>
        <p:blipFill>
          <a:blip r:embed="rId2" cstate="print"/>
          <a:srcRect/>
          <a:stretch>
            <a:fillRect/>
          </a:stretch>
        </p:blipFill>
        <p:spPr bwMode="auto">
          <a:xfrm>
            <a:off x="5240594" y="452285"/>
            <a:ext cx="6184490" cy="5919020"/>
          </a:xfrm>
          <a:prstGeom prst="rect">
            <a:avLst/>
          </a:prstGeom>
          <a:noFill/>
          <a:ln w="38100">
            <a:solidFill>
              <a:srgbClr val="13284D"/>
            </a:solidFill>
            <a:miter lim="800000"/>
            <a:headEnd/>
            <a:tailEnd/>
          </a:ln>
        </p:spPr>
      </p:pic>
      <p:sp>
        <p:nvSpPr>
          <p:cNvPr id="3" name="Šešiakampis 2"/>
          <p:cNvSpPr/>
          <p:nvPr/>
        </p:nvSpPr>
        <p:spPr>
          <a:xfrm>
            <a:off x="1288025" y="2123768"/>
            <a:ext cx="2930013" cy="2743200"/>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Dienos refleksija</a:t>
            </a:r>
          </a:p>
        </p:txBody>
      </p:sp>
    </p:spTree>
    <p:extLst>
      <p:ext uri="{BB962C8B-B14F-4D97-AF65-F5344CB8AC3E}">
        <p14:creationId xmlns:p14="http://schemas.microsoft.com/office/powerpoint/2010/main" val="13054604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Stačiakampis 1"/>
          <p:cNvSpPr/>
          <p:nvPr/>
        </p:nvSpPr>
        <p:spPr>
          <a:xfrm>
            <a:off x="0" y="0"/>
            <a:ext cx="12192000" cy="1160206"/>
          </a:xfrm>
          <a:prstGeom prst="rect">
            <a:avLst/>
          </a:prstGeom>
          <a:solidFill>
            <a:srgbClr val="132D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3200" dirty="0">
                <a:solidFill>
                  <a:schemeClr val="bg1">
                    <a:lumMod val="85000"/>
                  </a:schemeClr>
                </a:solidFill>
              </a:rPr>
              <a:t>Teatras „</a:t>
            </a:r>
            <a:r>
              <a:rPr lang="lt-LT" sz="3200" dirty="0" err="1">
                <a:solidFill>
                  <a:schemeClr val="bg1">
                    <a:lumMod val="85000"/>
                  </a:schemeClr>
                </a:solidFill>
              </a:rPr>
              <a:t>Quasi</a:t>
            </a:r>
            <a:r>
              <a:rPr lang="lt-LT" sz="3200" dirty="0">
                <a:solidFill>
                  <a:schemeClr val="bg1">
                    <a:lumMod val="85000"/>
                  </a:schemeClr>
                </a:solidFill>
              </a:rPr>
              <a:t> </a:t>
            </a:r>
            <a:r>
              <a:rPr lang="lt-LT" sz="3200" dirty="0" err="1">
                <a:solidFill>
                  <a:schemeClr val="bg1">
                    <a:lumMod val="85000"/>
                  </a:schemeClr>
                </a:solidFill>
              </a:rPr>
              <a:t>So-Theater</a:t>
            </a:r>
            <a:r>
              <a:rPr lang="lt-LT" sz="3200" dirty="0">
                <a:solidFill>
                  <a:schemeClr val="bg1">
                    <a:lumMod val="85000"/>
                  </a:schemeClr>
                </a:solidFill>
              </a:rPr>
              <a:t>“</a:t>
            </a:r>
          </a:p>
        </p:txBody>
      </p:sp>
      <p:sp>
        <p:nvSpPr>
          <p:cNvPr id="3" name="Šešiakampis 2"/>
          <p:cNvSpPr/>
          <p:nvPr/>
        </p:nvSpPr>
        <p:spPr>
          <a:xfrm>
            <a:off x="275304" y="2539180"/>
            <a:ext cx="3588774" cy="2900516"/>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i="1" dirty="0">
                <a:solidFill>
                  <a:schemeClr val="bg1">
                    <a:lumMod val="85000"/>
                  </a:schemeClr>
                </a:solidFill>
              </a:rPr>
              <a:t>Didelį vaidmenį miesto kultūriniame gyvenime vaidina privačios žmonių iniciatyvos, pagrįstos </a:t>
            </a:r>
            <a:r>
              <a:rPr lang="lt-LT" b="1" i="1" dirty="0" err="1">
                <a:solidFill>
                  <a:schemeClr val="bg1">
                    <a:lumMod val="85000"/>
                  </a:schemeClr>
                </a:solidFill>
              </a:rPr>
              <a:t>savanoryste</a:t>
            </a:r>
            <a:r>
              <a:rPr lang="lt-LT" b="1" i="1" dirty="0">
                <a:solidFill>
                  <a:schemeClr val="bg1">
                    <a:lumMod val="85000"/>
                  </a:schemeClr>
                </a:solidFill>
              </a:rPr>
              <a:t>.</a:t>
            </a:r>
            <a:endParaRPr lang="lt-LT" dirty="0">
              <a:solidFill>
                <a:schemeClr val="bg1">
                  <a:lumMod val="85000"/>
                </a:schemeClr>
              </a:solidFill>
            </a:endParaRPr>
          </a:p>
        </p:txBody>
      </p:sp>
      <p:pic>
        <p:nvPicPr>
          <p:cNvPr id="5" name="Paveikslėlis 4"/>
          <p:cNvPicPr/>
          <p:nvPr/>
        </p:nvPicPr>
        <p:blipFill>
          <a:blip r:embed="rId2" cstate="print"/>
          <a:srcRect/>
          <a:stretch>
            <a:fillRect/>
          </a:stretch>
        </p:blipFill>
        <p:spPr bwMode="auto">
          <a:xfrm>
            <a:off x="4748981" y="1425678"/>
            <a:ext cx="6990735" cy="5171768"/>
          </a:xfrm>
          <a:prstGeom prst="rect">
            <a:avLst/>
          </a:prstGeom>
          <a:noFill/>
          <a:ln w="38100">
            <a:solidFill>
              <a:srgbClr val="1F045C"/>
            </a:solidFill>
            <a:miter lim="800000"/>
            <a:headEnd/>
            <a:tailEnd/>
          </a:ln>
        </p:spPr>
      </p:pic>
    </p:spTree>
    <p:extLst>
      <p:ext uri="{BB962C8B-B14F-4D97-AF65-F5344CB8AC3E}">
        <p14:creationId xmlns:p14="http://schemas.microsoft.com/office/powerpoint/2010/main" val="2228885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Šešiakampis 1"/>
          <p:cNvSpPr/>
          <p:nvPr/>
        </p:nvSpPr>
        <p:spPr>
          <a:xfrm>
            <a:off x="737419" y="2003321"/>
            <a:ext cx="3991898" cy="3293807"/>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t> „</a:t>
            </a:r>
            <a:r>
              <a:rPr lang="lt-LT" b="1" dirty="0">
                <a:solidFill>
                  <a:schemeClr val="bg1">
                    <a:lumMod val="85000"/>
                  </a:schemeClr>
                </a:solidFill>
              </a:rPr>
              <a:t>QUASI SO - teatras“ -  teatro grupė,  įsikūrusi buvusiame šeštojo dešimtmečio miesto kino teatre. Tai asociacija, kuriai šiuo metu priklauso 550 narių.</a:t>
            </a:r>
          </a:p>
        </p:txBody>
      </p:sp>
      <p:pic>
        <p:nvPicPr>
          <p:cNvPr id="4" name="Paveikslėlis 3"/>
          <p:cNvPicPr/>
          <p:nvPr/>
        </p:nvPicPr>
        <p:blipFill>
          <a:blip r:embed="rId2" cstate="print"/>
          <a:srcRect/>
          <a:stretch>
            <a:fillRect/>
          </a:stretch>
        </p:blipFill>
        <p:spPr bwMode="auto">
          <a:xfrm>
            <a:off x="5663380" y="1614948"/>
            <a:ext cx="6194324" cy="4070554"/>
          </a:xfrm>
          <a:prstGeom prst="rect">
            <a:avLst/>
          </a:prstGeom>
          <a:noFill/>
          <a:ln w="38100">
            <a:solidFill>
              <a:srgbClr val="081F58"/>
            </a:solidFill>
            <a:miter lim="800000"/>
            <a:headEnd/>
            <a:tailEnd/>
          </a:ln>
        </p:spPr>
      </p:pic>
    </p:spTree>
    <p:extLst>
      <p:ext uri="{BB962C8B-B14F-4D97-AF65-F5344CB8AC3E}">
        <p14:creationId xmlns:p14="http://schemas.microsoft.com/office/powerpoint/2010/main" val="943008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25729" y="3618271"/>
            <a:ext cx="6115665" cy="3087329"/>
          </a:xfrm>
          <a:prstGeom prst="rect">
            <a:avLst/>
          </a:prstGeom>
          <a:ln w="38100">
            <a:solidFill>
              <a:srgbClr val="081F58"/>
            </a:solidFill>
          </a:ln>
        </p:spPr>
      </p:pic>
      <p:pic>
        <p:nvPicPr>
          <p:cNvPr id="3" name="Paveikslėlis 2"/>
          <p:cNvPicPr/>
          <p:nvPr/>
        </p:nvPicPr>
        <p:blipFill>
          <a:blip r:embed="rId3" cstate="print"/>
          <a:srcRect/>
          <a:stretch>
            <a:fillRect/>
          </a:stretch>
        </p:blipFill>
        <p:spPr bwMode="auto">
          <a:xfrm>
            <a:off x="5525729" y="174246"/>
            <a:ext cx="6027175" cy="3215149"/>
          </a:xfrm>
          <a:prstGeom prst="rect">
            <a:avLst/>
          </a:prstGeom>
          <a:noFill/>
          <a:ln w="38100">
            <a:solidFill>
              <a:srgbClr val="1F045C"/>
            </a:solidFill>
            <a:miter lim="800000"/>
            <a:headEnd/>
            <a:tailEnd/>
          </a:ln>
        </p:spPr>
      </p:pic>
      <p:pic>
        <p:nvPicPr>
          <p:cNvPr id="4" name="Paveikslėlis 3"/>
          <p:cNvPicPr/>
          <p:nvPr/>
        </p:nvPicPr>
        <p:blipFill>
          <a:blip r:embed="rId4" cstate="screen">
            <a:extLst>
              <a:ext uri="{28A0092B-C50C-407E-A947-70E740481C1C}">
                <a14:useLocalDpi xmlns:a14="http://schemas.microsoft.com/office/drawing/2010/main"/>
              </a:ext>
            </a:extLst>
          </a:blip>
          <a:srcRect/>
          <a:stretch>
            <a:fillRect/>
          </a:stretch>
        </p:blipFill>
        <p:spPr bwMode="auto">
          <a:xfrm>
            <a:off x="707921" y="3716593"/>
            <a:ext cx="4386768" cy="2890683"/>
          </a:xfrm>
          <a:prstGeom prst="rect">
            <a:avLst/>
          </a:prstGeom>
          <a:noFill/>
          <a:ln w="38100">
            <a:solidFill>
              <a:srgbClr val="081F58"/>
            </a:solidFill>
            <a:miter lim="800000"/>
            <a:headEnd/>
            <a:tailEnd/>
          </a:ln>
        </p:spPr>
      </p:pic>
      <p:pic>
        <p:nvPicPr>
          <p:cNvPr id="5" name="Paveikslėlis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7921" y="474617"/>
            <a:ext cx="4386768" cy="2786958"/>
          </a:xfrm>
          <a:prstGeom prst="rect">
            <a:avLst/>
          </a:prstGeom>
          <a:ln w="38100">
            <a:solidFill>
              <a:srgbClr val="081F58"/>
            </a:solidFill>
          </a:ln>
        </p:spPr>
      </p:pic>
    </p:spTree>
    <p:extLst>
      <p:ext uri="{BB962C8B-B14F-4D97-AF65-F5344CB8AC3E}">
        <p14:creationId xmlns:p14="http://schemas.microsoft.com/office/powerpoint/2010/main" val="4078560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3" name="Paveikslėlis 2"/>
          <p:cNvPicPr/>
          <p:nvPr/>
        </p:nvPicPr>
        <p:blipFill>
          <a:blip r:embed="rId3" cstate="print"/>
          <a:srcRect/>
          <a:stretch>
            <a:fillRect/>
          </a:stretch>
        </p:blipFill>
        <p:spPr bwMode="auto">
          <a:xfrm>
            <a:off x="6558116" y="422788"/>
            <a:ext cx="5181599" cy="5968181"/>
          </a:xfrm>
          <a:prstGeom prst="rect">
            <a:avLst/>
          </a:prstGeom>
          <a:noFill/>
          <a:ln w="38100">
            <a:solidFill>
              <a:srgbClr val="13284D"/>
            </a:solidFill>
            <a:miter lim="800000"/>
            <a:headEnd/>
            <a:tailEnd/>
          </a:ln>
        </p:spPr>
      </p:pic>
      <p:sp>
        <p:nvSpPr>
          <p:cNvPr id="5" name="Šešiakampis 4"/>
          <p:cNvSpPr/>
          <p:nvPr/>
        </p:nvSpPr>
        <p:spPr>
          <a:xfrm>
            <a:off x="1189702" y="2271252"/>
            <a:ext cx="2772697" cy="2271251"/>
          </a:xfrm>
          <a:prstGeom prst="hexagon">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Refleksija</a:t>
            </a:r>
          </a:p>
        </p:txBody>
      </p:sp>
    </p:spTree>
    <p:extLst>
      <p:ext uri="{BB962C8B-B14F-4D97-AF65-F5344CB8AC3E}">
        <p14:creationId xmlns:p14="http://schemas.microsoft.com/office/powerpoint/2010/main" val="13697066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graphicFrame>
        <p:nvGraphicFramePr>
          <p:cNvPr id="2" name="Lentelė 1"/>
          <p:cNvGraphicFramePr>
            <a:graphicFrameLocks noGrp="1"/>
          </p:cNvGraphicFramePr>
          <p:nvPr>
            <p:extLst>
              <p:ext uri="{D42A27DB-BD31-4B8C-83A1-F6EECF244321}">
                <p14:modId xmlns:p14="http://schemas.microsoft.com/office/powerpoint/2010/main" val="4075276143"/>
              </p:ext>
            </p:extLst>
          </p:nvPr>
        </p:nvGraphicFramePr>
        <p:xfrm>
          <a:off x="1250284" y="1480009"/>
          <a:ext cx="4159442" cy="978846"/>
        </p:xfrm>
        <a:graphic>
          <a:graphicData uri="http://schemas.openxmlformats.org/drawingml/2006/table">
            <a:tbl>
              <a:tblPr firstRow="1" firstCol="1" bandRow="1">
                <a:tableStyleId>{5C22544A-7EE6-4342-B048-85BDC9FD1C3A}</a:tableStyleId>
              </a:tblPr>
              <a:tblGrid>
                <a:gridCol w="578516">
                  <a:extLst>
                    <a:ext uri="{9D8B030D-6E8A-4147-A177-3AD203B41FA5}">
                      <a16:colId xmlns:a16="http://schemas.microsoft.com/office/drawing/2014/main" val="260725072"/>
                    </a:ext>
                  </a:extLst>
                </a:gridCol>
                <a:gridCol w="3580926">
                  <a:extLst>
                    <a:ext uri="{9D8B030D-6E8A-4147-A177-3AD203B41FA5}">
                      <a16:colId xmlns:a16="http://schemas.microsoft.com/office/drawing/2014/main" val="686232312"/>
                    </a:ext>
                  </a:extLst>
                </a:gridCol>
              </a:tblGrid>
              <a:tr h="978846">
                <a:tc>
                  <a:txBody>
                    <a:bodyPr/>
                    <a:lstStyle/>
                    <a:p>
                      <a:pPr>
                        <a:lnSpc>
                          <a:spcPct val="150000"/>
                        </a:lnSpc>
                        <a:spcAft>
                          <a:spcPts val="800"/>
                        </a:spcAft>
                      </a:pPr>
                      <a:r>
                        <a:rPr lang="lt-LT" sz="12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8580" marR="68580" marT="0" marB="0"/>
                </a:tc>
                <a:tc>
                  <a:txBody>
                    <a:bodyPr/>
                    <a:lstStyle/>
                    <a:p>
                      <a:pPr>
                        <a:lnSpc>
                          <a:spcPct val="150000"/>
                        </a:lnSpc>
                        <a:spcAft>
                          <a:spcPts val="800"/>
                        </a:spcAft>
                      </a:pPr>
                      <a:r>
                        <a:rPr lang="lt-LT" sz="1100" u="none" strike="noStrike" dirty="0">
                          <a:effectLst/>
                        </a:rPr>
                        <a:t> </a:t>
                      </a:r>
                      <a:endParaRPr lang="lt-LT" sz="1200" dirty="0">
                        <a:effectLst/>
                      </a:endParaRPr>
                    </a:p>
                    <a:p>
                      <a:pPr>
                        <a:spcAft>
                          <a:spcPts val="800"/>
                        </a:spcAft>
                      </a:pPr>
                      <a:r>
                        <a:rPr lang="lt-LT" sz="1100" u="sng" dirty="0">
                          <a:effectLst/>
                        </a:rPr>
                        <a:t>   TELŠIŲ RAJONO SAVIVALDYBĖS ADMINISTRACIJA</a:t>
                      </a:r>
                      <a:endParaRPr lang="lt-LT" sz="1200" dirty="0">
                        <a:effectLst/>
                      </a:endParaRPr>
                    </a:p>
                    <a:p>
                      <a:pPr>
                        <a:spcAft>
                          <a:spcPts val="800"/>
                        </a:spcAft>
                      </a:pPr>
                      <a:r>
                        <a:rPr lang="lt-LT" sz="1200" dirty="0">
                          <a:effectLst/>
                        </a:rPr>
                        <a:t>  SELBSTVERWALTUNG BEZIRK TELŠIAI</a:t>
                      </a:r>
                      <a:endParaRPr lang="lt-LT"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9457860"/>
                  </a:ext>
                </a:extLst>
              </a:tr>
            </a:tbl>
          </a:graphicData>
        </a:graphic>
      </p:graphicFrame>
      <p:pic>
        <p:nvPicPr>
          <p:cNvPr id="2049" name="Paveikslėlis 9" descr="Telšių herba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06792" y="1717196"/>
            <a:ext cx="452593" cy="65563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Lentelė 3"/>
          <p:cNvGraphicFramePr>
            <a:graphicFrameLocks noGrp="1"/>
          </p:cNvGraphicFramePr>
          <p:nvPr>
            <p:extLst>
              <p:ext uri="{D42A27DB-BD31-4B8C-83A1-F6EECF244321}">
                <p14:modId xmlns:p14="http://schemas.microsoft.com/office/powerpoint/2010/main" val="1941306496"/>
              </p:ext>
            </p:extLst>
          </p:nvPr>
        </p:nvGraphicFramePr>
        <p:xfrm>
          <a:off x="1215016" y="2575106"/>
          <a:ext cx="4194710" cy="861695"/>
        </p:xfrm>
        <a:graphic>
          <a:graphicData uri="http://schemas.openxmlformats.org/drawingml/2006/table">
            <a:tbl>
              <a:tblPr firstRow="1" firstCol="1" bandRow="1">
                <a:tableStyleId>{5C22544A-7EE6-4342-B048-85BDC9FD1C3A}</a:tableStyleId>
              </a:tblPr>
              <a:tblGrid>
                <a:gridCol w="639424">
                  <a:extLst>
                    <a:ext uri="{9D8B030D-6E8A-4147-A177-3AD203B41FA5}">
                      <a16:colId xmlns:a16="http://schemas.microsoft.com/office/drawing/2014/main" val="2972208666"/>
                    </a:ext>
                  </a:extLst>
                </a:gridCol>
                <a:gridCol w="3555286">
                  <a:extLst>
                    <a:ext uri="{9D8B030D-6E8A-4147-A177-3AD203B41FA5}">
                      <a16:colId xmlns:a16="http://schemas.microsoft.com/office/drawing/2014/main" val="4099095559"/>
                    </a:ext>
                  </a:extLst>
                </a:gridCol>
              </a:tblGrid>
              <a:tr h="0">
                <a:tc>
                  <a:txBody>
                    <a:bodyPr/>
                    <a:lstStyle/>
                    <a:p>
                      <a:pPr algn="ctr">
                        <a:lnSpc>
                          <a:spcPct val="107000"/>
                        </a:lnSpc>
                        <a:spcAft>
                          <a:spcPts val="0"/>
                        </a:spcAft>
                      </a:pP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100" u="none" strike="noStrike" dirty="0">
                          <a:effectLst/>
                        </a:rPr>
                        <a:t> </a:t>
                      </a:r>
                      <a:endParaRPr lang="lt-LT" sz="1100" dirty="0">
                        <a:effectLst/>
                      </a:endParaRPr>
                    </a:p>
                    <a:p>
                      <a:pPr>
                        <a:lnSpc>
                          <a:spcPct val="150000"/>
                        </a:lnSpc>
                        <a:spcAft>
                          <a:spcPts val="0"/>
                        </a:spcAft>
                      </a:pPr>
                      <a:r>
                        <a:rPr lang="lt-LT" sz="1100" u="sng" dirty="0">
                          <a:effectLst/>
                        </a:rPr>
                        <a:t>TELŠIŲ R. SAVIVALDYBĖS VISUOMENĖS SVEIKATOS BIURAS</a:t>
                      </a:r>
                      <a:endParaRPr lang="lt-LT" sz="1100" dirty="0">
                        <a:effectLst/>
                      </a:endParaRPr>
                    </a:p>
                    <a:p>
                      <a:pPr>
                        <a:lnSpc>
                          <a:spcPct val="150000"/>
                        </a:lnSpc>
                        <a:spcAft>
                          <a:spcPts val="0"/>
                        </a:spcAft>
                      </a:pPr>
                      <a:r>
                        <a:rPr lang="de-DE" sz="1100" dirty="0">
                          <a:effectLst/>
                        </a:rPr>
                        <a:t>AMT FÜR ÖFFENTLICHE GESUNDHEIT BEZIRK TELŠIAI</a:t>
                      </a:r>
                      <a:endParaRPr lang="lt-LT" sz="1100" dirty="0">
                        <a:effectLst/>
                      </a:endParaRPr>
                    </a:p>
                    <a:p>
                      <a:pPr>
                        <a:lnSpc>
                          <a:spcPct val="107000"/>
                        </a:lnSpc>
                        <a:spcAft>
                          <a:spcPts val="0"/>
                        </a:spcAft>
                      </a:pPr>
                      <a:r>
                        <a:rPr lang="lt-LT" sz="1100" u="none" strike="noStrike"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8740680"/>
                  </a:ext>
                </a:extLst>
              </a:tr>
            </a:tbl>
          </a:graphicData>
        </a:graphic>
      </p:graphicFrame>
      <p:sp>
        <p:nvSpPr>
          <p:cNvPr id="5" name="Rectangle 4"/>
          <p:cNvSpPr>
            <a:spLocks noChangeArrowheads="1"/>
          </p:cNvSpPr>
          <p:nvPr/>
        </p:nvSpPr>
        <p:spPr bwMode="auto">
          <a:xfrm>
            <a:off x="953286" y="2706216"/>
            <a:ext cx="419439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51" name="Picture 1" descr="Biuro logotipas baltas fonas"/>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306792" y="2657633"/>
            <a:ext cx="438963" cy="7016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Lentelė 5"/>
          <p:cNvGraphicFramePr>
            <a:graphicFrameLocks noGrp="1"/>
          </p:cNvGraphicFramePr>
          <p:nvPr>
            <p:extLst>
              <p:ext uri="{D42A27DB-BD31-4B8C-83A1-F6EECF244321}">
                <p14:modId xmlns:p14="http://schemas.microsoft.com/office/powerpoint/2010/main" val="615471185"/>
              </p:ext>
            </p:extLst>
          </p:nvPr>
        </p:nvGraphicFramePr>
        <p:xfrm>
          <a:off x="1215014" y="3600134"/>
          <a:ext cx="4194711" cy="1005840"/>
        </p:xfrm>
        <a:graphic>
          <a:graphicData uri="http://schemas.openxmlformats.org/drawingml/2006/table">
            <a:tbl>
              <a:tblPr firstRow="1" firstCol="1" bandRow="1">
                <a:tableStyleId>{5C22544A-7EE6-4342-B048-85BDC9FD1C3A}</a:tableStyleId>
              </a:tblPr>
              <a:tblGrid>
                <a:gridCol w="623213">
                  <a:extLst>
                    <a:ext uri="{9D8B030D-6E8A-4147-A177-3AD203B41FA5}">
                      <a16:colId xmlns:a16="http://schemas.microsoft.com/office/drawing/2014/main" val="877820835"/>
                    </a:ext>
                  </a:extLst>
                </a:gridCol>
                <a:gridCol w="3571498">
                  <a:extLst>
                    <a:ext uri="{9D8B030D-6E8A-4147-A177-3AD203B41FA5}">
                      <a16:colId xmlns:a16="http://schemas.microsoft.com/office/drawing/2014/main" val="2187730791"/>
                    </a:ext>
                  </a:extLst>
                </a:gridCol>
              </a:tblGrid>
              <a:tr h="0">
                <a:tc>
                  <a:txBody>
                    <a:bodyPr/>
                    <a:lstStyle/>
                    <a:p>
                      <a:pPr marL="457200">
                        <a:lnSpc>
                          <a:spcPct val="105000"/>
                        </a:lnSpc>
                        <a:spcAft>
                          <a:spcPts val="0"/>
                        </a:spcAft>
                      </a:pPr>
                      <a:endParaRPr lang="lt-LT"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lnSpc>
                          <a:spcPct val="150000"/>
                        </a:lnSpc>
                        <a:spcAft>
                          <a:spcPts val="0"/>
                        </a:spcAft>
                      </a:pPr>
                      <a:r>
                        <a:rPr lang="lt-LT" sz="1100" u="sng" dirty="0">
                          <a:effectLst/>
                        </a:rPr>
                        <a:t>TELŠIŲ R. SAVIVALDYBĖS KAROLINOS</a:t>
                      </a:r>
                    </a:p>
                    <a:p>
                      <a:pPr marL="457200">
                        <a:lnSpc>
                          <a:spcPct val="150000"/>
                        </a:lnSpc>
                        <a:spcAft>
                          <a:spcPts val="0"/>
                        </a:spcAft>
                      </a:pPr>
                      <a:r>
                        <a:rPr lang="lt-LT" sz="1100" u="sng" dirty="0">
                          <a:effectLst/>
                        </a:rPr>
                        <a:t>PRANIAUSKAITĖS VIEŠOJI BIBLIOTEKA</a:t>
                      </a:r>
                      <a:endParaRPr lang="lt-LT" sz="1100" dirty="0">
                        <a:effectLst/>
                      </a:endParaRPr>
                    </a:p>
                    <a:p>
                      <a:pPr marL="457200">
                        <a:lnSpc>
                          <a:spcPct val="150000"/>
                        </a:lnSpc>
                        <a:spcAft>
                          <a:spcPts val="0"/>
                        </a:spcAft>
                      </a:pPr>
                      <a:r>
                        <a:rPr lang="lt-LT" sz="1100" dirty="0">
                          <a:effectLst/>
                        </a:rPr>
                        <a:t>ÖFFENTLICHE BIBLIOTHEK NAMENS KAROLINA PRANIAUSKAITĖ BEZIRK TELŠIAI</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51772530"/>
                  </a:ext>
                </a:extLst>
              </a:tr>
            </a:tbl>
          </a:graphicData>
        </a:graphic>
      </p:graphicFrame>
      <p:sp>
        <p:nvSpPr>
          <p:cNvPr id="7" name="Rectangle 6"/>
          <p:cNvSpPr>
            <a:spLocks noChangeArrowheads="1"/>
          </p:cNvSpPr>
          <p:nvPr/>
        </p:nvSpPr>
        <p:spPr bwMode="auto">
          <a:xfrm>
            <a:off x="533957" y="3761780"/>
            <a:ext cx="833292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53" name="Paveikslėlis 12" descr="TelÅ¡iÅ³ Karolinos PraniauskaitÄs vieÅ¡oji biblioteka nuotrauka."/>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282282" y="3802324"/>
            <a:ext cx="474350" cy="6477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Lentelė 7"/>
          <p:cNvGraphicFramePr>
            <a:graphicFrameLocks noGrp="1"/>
          </p:cNvGraphicFramePr>
          <p:nvPr>
            <p:extLst>
              <p:ext uri="{D42A27DB-BD31-4B8C-83A1-F6EECF244321}">
                <p14:modId xmlns:p14="http://schemas.microsoft.com/office/powerpoint/2010/main" val="4188909737"/>
              </p:ext>
            </p:extLst>
          </p:nvPr>
        </p:nvGraphicFramePr>
        <p:xfrm>
          <a:off x="1215014" y="4732256"/>
          <a:ext cx="4194711" cy="912572"/>
        </p:xfrm>
        <a:graphic>
          <a:graphicData uri="http://schemas.openxmlformats.org/drawingml/2006/table">
            <a:tbl>
              <a:tblPr firstRow="1" firstCol="1" bandRow="1">
                <a:tableStyleId>{5C22544A-7EE6-4342-B048-85BDC9FD1C3A}</a:tableStyleId>
              </a:tblPr>
              <a:tblGrid>
                <a:gridCol w="581376">
                  <a:extLst>
                    <a:ext uri="{9D8B030D-6E8A-4147-A177-3AD203B41FA5}">
                      <a16:colId xmlns:a16="http://schemas.microsoft.com/office/drawing/2014/main" val="2952265908"/>
                    </a:ext>
                  </a:extLst>
                </a:gridCol>
                <a:gridCol w="3613335">
                  <a:extLst>
                    <a:ext uri="{9D8B030D-6E8A-4147-A177-3AD203B41FA5}">
                      <a16:colId xmlns:a16="http://schemas.microsoft.com/office/drawing/2014/main" val="1153321098"/>
                    </a:ext>
                  </a:extLst>
                </a:gridCol>
              </a:tblGrid>
              <a:tr h="912572">
                <a:tc>
                  <a:txBody>
                    <a:bodyPr/>
                    <a:lstStyle/>
                    <a:p>
                      <a:pPr algn="ctr">
                        <a:lnSpc>
                          <a:spcPct val="107000"/>
                        </a:lnSpc>
                        <a:spcAft>
                          <a:spcPts val="0"/>
                        </a:spcAft>
                      </a:pPr>
                      <a:endParaRPr lang="lt-LT" sz="1100" dirty="0">
                        <a:solidFill>
                          <a:srgbClr val="1F497D"/>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lt-LT" sz="1100" u="sng" dirty="0">
                          <a:effectLst/>
                        </a:rPr>
                        <a:t>ŽEMAIČIŲ MUZIEJUS „ALKA“</a:t>
                      </a:r>
                      <a:endParaRPr lang="lt-LT" sz="1100" dirty="0">
                        <a:effectLst/>
                      </a:endParaRPr>
                    </a:p>
                    <a:p>
                      <a:pPr>
                        <a:lnSpc>
                          <a:spcPct val="150000"/>
                        </a:lnSpc>
                        <a:spcAft>
                          <a:spcPts val="0"/>
                        </a:spcAft>
                      </a:pPr>
                      <a:r>
                        <a:rPr lang="lt-LT" sz="1100" dirty="0">
                          <a:effectLst/>
                        </a:rPr>
                        <a:t>NIEDERLITAUISCHES MUSEUM „ALKA“</a:t>
                      </a:r>
                    </a:p>
                    <a:p>
                      <a:pPr>
                        <a:lnSpc>
                          <a:spcPct val="150000"/>
                        </a:lnSpc>
                        <a:spcAft>
                          <a:spcPts val="0"/>
                        </a:spcAft>
                      </a:pPr>
                      <a:r>
                        <a:rPr lang="lt-LT" sz="1100"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46704265"/>
                  </a:ext>
                </a:extLst>
              </a:tr>
            </a:tbl>
          </a:graphicData>
        </a:graphic>
      </p:graphicFrame>
      <p:sp>
        <p:nvSpPr>
          <p:cNvPr id="9" name="Rectangle 8"/>
          <p:cNvSpPr>
            <a:spLocks noChangeArrowheads="1"/>
          </p:cNvSpPr>
          <p:nvPr/>
        </p:nvSpPr>
        <p:spPr bwMode="auto">
          <a:xfrm>
            <a:off x="533323" y="5121350"/>
            <a:ext cx="627283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55" name="Paveikslėlis 14"/>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312686" y="4937956"/>
            <a:ext cx="427173" cy="541337"/>
          </a:xfrm>
          <a:prstGeom prst="rect">
            <a:avLst/>
          </a:prstGeom>
          <a:noFill/>
          <a:extLst>
            <a:ext uri="{909E8E84-426E-40DD-AFC4-6F175D3DCCD1}">
              <a14:hiddenFill xmlns:a14="http://schemas.microsoft.com/office/drawing/2010/main">
                <a:solidFill>
                  <a:srgbClr val="FFFFFF"/>
                </a:solidFill>
              </a14:hiddenFill>
            </a:ext>
          </a:extLst>
        </p:spPr>
      </p:pic>
      <p:sp>
        <p:nvSpPr>
          <p:cNvPr id="10" name="Stačiakampis 9"/>
          <p:cNvSpPr/>
          <p:nvPr/>
        </p:nvSpPr>
        <p:spPr>
          <a:xfrm>
            <a:off x="866222" y="268225"/>
            <a:ext cx="10860721" cy="685059"/>
          </a:xfrm>
          <a:prstGeom prst="rect">
            <a:avLst/>
          </a:prstGeom>
        </p:spPr>
        <p:txBody>
          <a:bodyPr wrap="square">
            <a:spAutoFit/>
          </a:bodyPr>
          <a:lstStyle/>
          <a:p>
            <a:pPr algn="ctr">
              <a:lnSpc>
                <a:spcPct val="107000"/>
              </a:lnSpc>
              <a:spcAft>
                <a:spcPts val="800"/>
              </a:spcAft>
            </a:pPr>
            <a:r>
              <a:rPr lang="lt-LT" b="1" dirty="0">
                <a:latin typeface="Calibri" panose="020F0502020204030204" pitchFamily="34" charset="0"/>
                <a:ea typeface="Calibri" panose="020F0502020204030204" pitchFamily="34" charset="0"/>
                <a:cs typeface="Times New Roman" panose="02020603050405020304" pitchFamily="18" charset="0"/>
              </a:rPr>
              <a:t>Kiekvienas mobilumo programos dalyvis prieš mokymus organizatoriui pateikė klausimus apie suaugusiųjų švietimo vadybą, planavimą ir organizavimą, rinkodarą, suaugusiųjų mokymosi motyvavimą. </a:t>
            </a:r>
            <a:endParaRPr lang="lt-LT" sz="14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1" name="Lentelė 10"/>
          <p:cNvGraphicFramePr>
            <a:graphicFrameLocks noGrp="1"/>
          </p:cNvGraphicFramePr>
          <p:nvPr>
            <p:extLst>
              <p:ext uri="{D42A27DB-BD31-4B8C-83A1-F6EECF244321}">
                <p14:modId xmlns:p14="http://schemas.microsoft.com/office/powerpoint/2010/main" val="1910085003"/>
              </p:ext>
            </p:extLst>
          </p:nvPr>
        </p:nvGraphicFramePr>
        <p:xfrm>
          <a:off x="6791011" y="1485706"/>
          <a:ext cx="4720354" cy="776708"/>
        </p:xfrm>
        <a:graphic>
          <a:graphicData uri="http://schemas.openxmlformats.org/drawingml/2006/table">
            <a:tbl>
              <a:tblPr firstRow="1" firstCol="1" bandRow="1">
                <a:tableStyleId>{5C22544A-7EE6-4342-B048-85BDC9FD1C3A}</a:tableStyleId>
              </a:tblPr>
              <a:tblGrid>
                <a:gridCol w="769861">
                  <a:extLst>
                    <a:ext uri="{9D8B030D-6E8A-4147-A177-3AD203B41FA5}">
                      <a16:colId xmlns:a16="http://schemas.microsoft.com/office/drawing/2014/main" val="3091351249"/>
                    </a:ext>
                  </a:extLst>
                </a:gridCol>
                <a:gridCol w="3950493">
                  <a:extLst>
                    <a:ext uri="{9D8B030D-6E8A-4147-A177-3AD203B41FA5}">
                      <a16:colId xmlns:a16="http://schemas.microsoft.com/office/drawing/2014/main" val="1724316445"/>
                    </a:ext>
                  </a:extLst>
                </a:gridCol>
              </a:tblGrid>
              <a:tr h="776708">
                <a:tc>
                  <a:txBody>
                    <a:bodyPr/>
                    <a:lstStyle/>
                    <a:p>
                      <a:pPr algn="ctr">
                        <a:lnSpc>
                          <a:spcPct val="105000"/>
                        </a:lnSpc>
                        <a:spcAft>
                          <a:spcPts val="800"/>
                        </a:spcAft>
                      </a:pPr>
                      <a:endParaRPr lang="lt-LT" sz="120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5000"/>
                        </a:lnSpc>
                        <a:spcAft>
                          <a:spcPts val="800"/>
                        </a:spcAft>
                      </a:pPr>
                      <a:r>
                        <a:rPr lang="lt-LT" sz="1100" u="none" strike="noStrike" dirty="0">
                          <a:effectLst/>
                        </a:rPr>
                        <a:t> </a:t>
                      </a:r>
                      <a:endParaRPr lang="lt-LT" sz="1200" dirty="0">
                        <a:effectLst/>
                      </a:endParaRPr>
                    </a:p>
                    <a:p>
                      <a:pPr>
                        <a:lnSpc>
                          <a:spcPct val="105000"/>
                        </a:lnSpc>
                        <a:spcAft>
                          <a:spcPts val="800"/>
                        </a:spcAft>
                      </a:pPr>
                      <a:r>
                        <a:rPr lang="lt-LT" sz="1100" u="sng" dirty="0">
                          <a:effectLst/>
                        </a:rPr>
                        <a:t>RASEINIŲ RAJONO ŠVIETIMO PAGALBOS TARNYBA</a:t>
                      </a:r>
                      <a:endParaRPr lang="lt-LT" sz="1200" dirty="0">
                        <a:effectLst/>
                      </a:endParaRPr>
                    </a:p>
                    <a:p>
                      <a:pPr>
                        <a:lnSpc>
                          <a:spcPct val="105000"/>
                        </a:lnSpc>
                        <a:spcAft>
                          <a:spcPts val="800"/>
                        </a:spcAft>
                      </a:pPr>
                      <a:r>
                        <a:rPr lang="lt-LT" sz="1100" dirty="0">
                          <a:effectLst/>
                        </a:rPr>
                        <a:t>AMT F</a:t>
                      </a:r>
                      <a:r>
                        <a:rPr lang="de-DE" sz="1100" dirty="0">
                          <a:effectLst/>
                        </a:rPr>
                        <a:t>ÜR </a:t>
                      </a:r>
                      <a:r>
                        <a:rPr lang="lt-LT" sz="1100" dirty="0">
                          <a:effectLst/>
                        </a:rPr>
                        <a:t>BILDUNGSHILFE BEZIRK RASEINIAI</a:t>
                      </a:r>
                      <a:endParaRPr lang="lt-LT"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27252104"/>
                  </a:ext>
                </a:extLst>
              </a:tr>
            </a:tbl>
          </a:graphicData>
        </a:graphic>
      </p:graphicFrame>
      <p:sp>
        <p:nvSpPr>
          <p:cNvPr id="12" name="Rectangle 10"/>
          <p:cNvSpPr>
            <a:spLocks noChangeArrowheads="1"/>
          </p:cNvSpPr>
          <p:nvPr/>
        </p:nvSpPr>
        <p:spPr bwMode="auto">
          <a:xfrm>
            <a:off x="5699699" y="1618285"/>
            <a:ext cx="602724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57" name="Paveikslėlis 13" descr="5A48A5F5"/>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998511" y="1570248"/>
            <a:ext cx="404072" cy="6302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Lentelė 12"/>
          <p:cNvGraphicFramePr>
            <a:graphicFrameLocks noGrp="1"/>
          </p:cNvGraphicFramePr>
          <p:nvPr>
            <p:extLst>
              <p:ext uri="{D42A27DB-BD31-4B8C-83A1-F6EECF244321}">
                <p14:modId xmlns:p14="http://schemas.microsoft.com/office/powerpoint/2010/main" val="3498758399"/>
              </p:ext>
            </p:extLst>
          </p:nvPr>
        </p:nvGraphicFramePr>
        <p:xfrm>
          <a:off x="6791010" y="2337975"/>
          <a:ext cx="4720355" cy="861695"/>
        </p:xfrm>
        <a:graphic>
          <a:graphicData uri="http://schemas.openxmlformats.org/drawingml/2006/table">
            <a:tbl>
              <a:tblPr firstRow="1" firstCol="1" bandRow="1">
                <a:tableStyleId>{5C22544A-7EE6-4342-B048-85BDC9FD1C3A}</a:tableStyleId>
              </a:tblPr>
              <a:tblGrid>
                <a:gridCol w="779843">
                  <a:extLst>
                    <a:ext uri="{9D8B030D-6E8A-4147-A177-3AD203B41FA5}">
                      <a16:colId xmlns:a16="http://schemas.microsoft.com/office/drawing/2014/main" val="3867675764"/>
                    </a:ext>
                  </a:extLst>
                </a:gridCol>
                <a:gridCol w="3940512">
                  <a:extLst>
                    <a:ext uri="{9D8B030D-6E8A-4147-A177-3AD203B41FA5}">
                      <a16:colId xmlns:a16="http://schemas.microsoft.com/office/drawing/2014/main" val="1164307675"/>
                    </a:ext>
                  </a:extLst>
                </a:gridCol>
              </a:tblGrid>
              <a:tr h="0">
                <a:tc>
                  <a:txBody>
                    <a:bodyPr/>
                    <a:lstStyle/>
                    <a:p>
                      <a:pPr algn="ctr">
                        <a:lnSpc>
                          <a:spcPct val="107000"/>
                        </a:lnSpc>
                        <a:spcAft>
                          <a:spcPts val="0"/>
                        </a:spcAft>
                      </a:pP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100" u="none" strike="noStrike" dirty="0">
                          <a:effectLst/>
                        </a:rPr>
                        <a:t> </a:t>
                      </a:r>
                      <a:endParaRPr lang="lt-LT" sz="1100" dirty="0">
                        <a:effectLst/>
                      </a:endParaRPr>
                    </a:p>
                    <a:p>
                      <a:pPr>
                        <a:lnSpc>
                          <a:spcPct val="150000"/>
                        </a:lnSpc>
                        <a:spcAft>
                          <a:spcPts val="0"/>
                        </a:spcAft>
                      </a:pPr>
                      <a:r>
                        <a:rPr lang="lt-LT" sz="1100" u="sng" dirty="0">
                          <a:effectLst/>
                        </a:rPr>
                        <a:t>TELŠIŲ SOCIALINIŲ PASLAUGŲ CENTRAS GLOBOS CENTRAS</a:t>
                      </a:r>
                      <a:endParaRPr lang="lt-LT" sz="1100" dirty="0">
                        <a:effectLst/>
                      </a:endParaRPr>
                    </a:p>
                    <a:p>
                      <a:pPr>
                        <a:lnSpc>
                          <a:spcPct val="150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de-DE" sz="1100" dirty="0">
                          <a:effectLst/>
                        </a:rPr>
                        <a:t>PFLEGEZENTRUM DES SOZIALAMTES TELŠIAI</a:t>
                      </a:r>
                      <a:endParaRPr lang="lt-LT" sz="1100" dirty="0">
                        <a:effectLst/>
                      </a:endParaRPr>
                    </a:p>
                    <a:p>
                      <a:pPr>
                        <a:lnSpc>
                          <a:spcPct val="107000"/>
                        </a:lnSpc>
                        <a:spcAft>
                          <a:spcPts val="0"/>
                        </a:spcAft>
                      </a:pPr>
                      <a:r>
                        <a:rPr lang="lt-LT" sz="1100" u="none" strike="noStrike"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89669576"/>
                  </a:ext>
                </a:extLst>
              </a:tr>
            </a:tbl>
          </a:graphicData>
        </a:graphic>
      </p:graphicFrame>
      <p:sp>
        <p:nvSpPr>
          <p:cNvPr id="14" name="Rectangle 12"/>
          <p:cNvSpPr>
            <a:spLocks noChangeArrowheads="1"/>
          </p:cNvSpPr>
          <p:nvPr/>
        </p:nvSpPr>
        <p:spPr bwMode="auto">
          <a:xfrm>
            <a:off x="5602665" y="2693217"/>
            <a:ext cx="465369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59" name="Paveikslėlis 15" descr="http://www.lrimones.lt/images_new/Tel%C5%A1i%C5%B3%20socialini%C5%B3%20paslaug%C5%B3%20centras_logo.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920293" y="2470214"/>
            <a:ext cx="606667" cy="56452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5" name="Lentelė 14"/>
          <p:cNvGraphicFramePr>
            <a:graphicFrameLocks noGrp="1"/>
          </p:cNvGraphicFramePr>
          <p:nvPr>
            <p:extLst>
              <p:ext uri="{D42A27DB-BD31-4B8C-83A1-F6EECF244321}">
                <p14:modId xmlns:p14="http://schemas.microsoft.com/office/powerpoint/2010/main" val="47721330"/>
              </p:ext>
            </p:extLst>
          </p:nvPr>
        </p:nvGraphicFramePr>
        <p:xfrm>
          <a:off x="6801763" y="3309413"/>
          <a:ext cx="4709603" cy="861695"/>
        </p:xfrm>
        <a:graphic>
          <a:graphicData uri="http://schemas.openxmlformats.org/drawingml/2006/table">
            <a:tbl>
              <a:tblPr firstRow="1" firstCol="1" bandRow="1">
                <a:tableStyleId>{5C22544A-7EE6-4342-B048-85BDC9FD1C3A}</a:tableStyleId>
              </a:tblPr>
              <a:tblGrid>
                <a:gridCol w="815346">
                  <a:extLst>
                    <a:ext uri="{9D8B030D-6E8A-4147-A177-3AD203B41FA5}">
                      <a16:colId xmlns:a16="http://schemas.microsoft.com/office/drawing/2014/main" val="2531847698"/>
                    </a:ext>
                  </a:extLst>
                </a:gridCol>
                <a:gridCol w="3894257">
                  <a:extLst>
                    <a:ext uri="{9D8B030D-6E8A-4147-A177-3AD203B41FA5}">
                      <a16:colId xmlns:a16="http://schemas.microsoft.com/office/drawing/2014/main" val="3417534673"/>
                    </a:ext>
                  </a:extLst>
                </a:gridCol>
              </a:tblGrid>
              <a:tr h="724285">
                <a:tc>
                  <a:txBody>
                    <a:bodyPr/>
                    <a:lstStyle/>
                    <a:p>
                      <a:pPr algn="ctr">
                        <a:lnSpc>
                          <a:spcPct val="107000"/>
                        </a:lnSpc>
                        <a:spcAft>
                          <a:spcPts val="0"/>
                        </a:spcAft>
                      </a:pP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100" u="none" strike="noStrike" dirty="0">
                          <a:effectLst/>
                        </a:rPr>
                        <a:t> </a:t>
                      </a:r>
                      <a:endParaRPr lang="lt-LT" sz="1100" dirty="0">
                        <a:effectLst/>
                      </a:endParaRPr>
                    </a:p>
                    <a:p>
                      <a:pPr>
                        <a:lnSpc>
                          <a:spcPct val="150000"/>
                        </a:lnSpc>
                        <a:spcAft>
                          <a:spcPts val="0"/>
                        </a:spcAft>
                      </a:pPr>
                      <a:r>
                        <a:rPr lang="lt-LT" sz="1100" u="sng" dirty="0">
                          <a:effectLst/>
                        </a:rPr>
                        <a:t>TELŠIŲ DAILĖS MOKYKLA</a:t>
                      </a:r>
                      <a:endParaRPr lang="lt-LT" sz="1100" dirty="0">
                        <a:effectLst/>
                      </a:endParaRPr>
                    </a:p>
                    <a:p>
                      <a:pPr>
                        <a:lnSpc>
                          <a:spcPct val="150000"/>
                        </a:lnSpc>
                        <a:spcAft>
                          <a:spcPts val="0"/>
                        </a:spcAft>
                      </a:pPr>
                      <a:r>
                        <a:rPr lang="lt-LT" sz="1100" dirty="0">
                          <a:effectLst/>
                        </a:rPr>
                        <a:t>TELŠIAI KUNSTSCHULE </a:t>
                      </a:r>
                    </a:p>
                    <a:p>
                      <a:pPr>
                        <a:lnSpc>
                          <a:spcPct val="107000"/>
                        </a:lnSpc>
                        <a:spcAft>
                          <a:spcPts val="0"/>
                        </a:spcAft>
                      </a:pPr>
                      <a:r>
                        <a:rPr lang="lt-LT" sz="1100" u="none" strike="noStrike"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7361677"/>
                  </a:ext>
                </a:extLst>
              </a:tr>
            </a:tbl>
          </a:graphicData>
        </a:graphic>
      </p:graphicFrame>
      <p:sp>
        <p:nvSpPr>
          <p:cNvPr id="16" name="Rectangle 14"/>
          <p:cNvSpPr>
            <a:spLocks noChangeArrowheads="1"/>
          </p:cNvSpPr>
          <p:nvPr/>
        </p:nvSpPr>
        <p:spPr bwMode="auto">
          <a:xfrm>
            <a:off x="5604743" y="3830122"/>
            <a:ext cx="465162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graphicFrame>
        <p:nvGraphicFramePr>
          <p:cNvPr id="17" name="Objektas 16"/>
          <p:cNvGraphicFramePr>
            <a:graphicFrameLocks noChangeAspect="1"/>
          </p:cNvGraphicFramePr>
          <p:nvPr>
            <p:extLst>
              <p:ext uri="{D42A27DB-BD31-4B8C-83A1-F6EECF244321}">
                <p14:modId xmlns:p14="http://schemas.microsoft.com/office/powerpoint/2010/main" val="2429572191"/>
              </p:ext>
            </p:extLst>
          </p:nvPr>
        </p:nvGraphicFramePr>
        <p:xfrm>
          <a:off x="6970959" y="3406531"/>
          <a:ext cx="536012" cy="650355"/>
        </p:xfrm>
        <a:graphic>
          <a:graphicData uri="http://schemas.openxmlformats.org/presentationml/2006/ole">
            <mc:AlternateContent xmlns:mc="http://schemas.openxmlformats.org/markup-compatibility/2006">
              <mc:Choice xmlns:v="urn:schemas-microsoft-com:vml" Requires="v">
                <p:oleObj spid="_x0000_s2097" r:id="rId9" imgW="2003040" imgH="1954440" progId="CorelDraw.Graphic.17">
                  <p:embed/>
                </p:oleObj>
              </mc:Choice>
              <mc:Fallback>
                <p:oleObj r:id="rId9" imgW="2003040" imgH="1954440" progId="CorelDraw.Graphic.17">
                  <p:embed/>
                  <p:pic>
                    <p:nvPicPr>
                      <p:cNvPr id="0" name="Object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70959" y="3406531"/>
                        <a:ext cx="536012" cy="650355"/>
                      </a:xfrm>
                      <a:prstGeom prst="rect">
                        <a:avLst/>
                      </a:prstGeom>
                      <a:noFill/>
                    </p:spPr>
                  </p:pic>
                </p:oleObj>
              </mc:Fallback>
            </mc:AlternateContent>
          </a:graphicData>
        </a:graphic>
      </p:graphicFrame>
      <p:graphicFrame>
        <p:nvGraphicFramePr>
          <p:cNvPr id="18" name="Lentelė 17"/>
          <p:cNvGraphicFramePr>
            <a:graphicFrameLocks noGrp="1"/>
          </p:cNvGraphicFramePr>
          <p:nvPr>
            <p:extLst>
              <p:ext uri="{D42A27DB-BD31-4B8C-83A1-F6EECF244321}">
                <p14:modId xmlns:p14="http://schemas.microsoft.com/office/powerpoint/2010/main" val="3620612259"/>
              </p:ext>
            </p:extLst>
          </p:nvPr>
        </p:nvGraphicFramePr>
        <p:xfrm>
          <a:off x="6791010" y="4259268"/>
          <a:ext cx="4720355" cy="742176"/>
        </p:xfrm>
        <a:graphic>
          <a:graphicData uri="http://schemas.openxmlformats.org/drawingml/2006/table">
            <a:tbl>
              <a:tblPr firstRow="1" firstCol="1" bandRow="1">
                <a:tableStyleId>{5C22544A-7EE6-4342-B048-85BDC9FD1C3A}</a:tableStyleId>
              </a:tblPr>
              <a:tblGrid>
                <a:gridCol w="802643">
                  <a:extLst>
                    <a:ext uri="{9D8B030D-6E8A-4147-A177-3AD203B41FA5}">
                      <a16:colId xmlns:a16="http://schemas.microsoft.com/office/drawing/2014/main" val="811295391"/>
                    </a:ext>
                  </a:extLst>
                </a:gridCol>
                <a:gridCol w="3917712">
                  <a:extLst>
                    <a:ext uri="{9D8B030D-6E8A-4147-A177-3AD203B41FA5}">
                      <a16:colId xmlns:a16="http://schemas.microsoft.com/office/drawing/2014/main" val="86179015"/>
                    </a:ext>
                  </a:extLst>
                </a:gridCol>
              </a:tblGrid>
              <a:tr h="742176">
                <a:tc>
                  <a:txBody>
                    <a:bodyPr/>
                    <a:lstStyle/>
                    <a:p>
                      <a:pPr algn="ctr">
                        <a:lnSpc>
                          <a:spcPct val="107000"/>
                        </a:lnSpc>
                        <a:spcAft>
                          <a:spcPts val="0"/>
                        </a:spcAft>
                      </a:pP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100" u="none" strike="noStrike" dirty="0">
                          <a:effectLst/>
                        </a:rPr>
                        <a:t> </a:t>
                      </a:r>
                      <a:endParaRPr lang="lt-LT" sz="1100" dirty="0">
                        <a:effectLst/>
                      </a:endParaRPr>
                    </a:p>
                    <a:p>
                      <a:pPr>
                        <a:lnSpc>
                          <a:spcPct val="100000"/>
                        </a:lnSpc>
                        <a:spcAft>
                          <a:spcPts val="0"/>
                        </a:spcAft>
                      </a:pPr>
                      <a:r>
                        <a:rPr lang="lt-LT" sz="1100" u="sng" dirty="0">
                          <a:effectLst/>
                        </a:rPr>
                        <a:t>ASOCIACIJA „TELŠIŲ BIČIULIŲ RATAS“</a:t>
                      </a:r>
                      <a:endParaRPr lang="lt-LT" sz="1100" dirty="0">
                        <a:effectLst/>
                      </a:endParaRPr>
                    </a:p>
                    <a:p>
                      <a:pPr>
                        <a:lnSpc>
                          <a:spcPct val="100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de-DE" sz="1100" dirty="0">
                          <a:effectLst/>
                        </a:rPr>
                        <a:t> VEREIN „FREUNDEKREIS GEMEINDE TELŠIAI“</a:t>
                      </a:r>
                      <a:endParaRPr lang="lt-LT" sz="1100" dirty="0">
                        <a:effectLst/>
                      </a:endParaRPr>
                    </a:p>
                    <a:p>
                      <a:pP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lt-LT" sz="1100" u="none" strike="noStrike"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70501852"/>
                  </a:ext>
                </a:extLst>
              </a:tr>
            </a:tbl>
          </a:graphicData>
        </a:graphic>
      </p:graphicFrame>
      <p:sp>
        <p:nvSpPr>
          <p:cNvPr id="19" name="Rectangle 16"/>
          <p:cNvSpPr>
            <a:spLocks noChangeArrowheads="1"/>
          </p:cNvSpPr>
          <p:nvPr/>
        </p:nvSpPr>
        <p:spPr bwMode="auto">
          <a:xfrm>
            <a:off x="5719226" y="4950182"/>
            <a:ext cx="1003332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63" name="Paveikslėlis 1" descr="LOGO"/>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6874135" y="4440912"/>
            <a:ext cx="652825" cy="3651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 name="Lentelė 19"/>
          <p:cNvGraphicFramePr>
            <a:graphicFrameLocks noGrp="1"/>
          </p:cNvGraphicFramePr>
          <p:nvPr>
            <p:extLst>
              <p:ext uri="{D42A27DB-BD31-4B8C-83A1-F6EECF244321}">
                <p14:modId xmlns:p14="http://schemas.microsoft.com/office/powerpoint/2010/main" val="434792828"/>
              </p:ext>
            </p:extLst>
          </p:nvPr>
        </p:nvGraphicFramePr>
        <p:xfrm>
          <a:off x="6801763" y="5130325"/>
          <a:ext cx="4709602" cy="717550"/>
        </p:xfrm>
        <a:graphic>
          <a:graphicData uri="http://schemas.openxmlformats.org/drawingml/2006/table">
            <a:tbl>
              <a:tblPr firstRow="1" firstCol="1" bandRow="1">
                <a:tableStyleId>{5C22544A-7EE6-4342-B048-85BDC9FD1C3A}</a:tableStyleId>
              </a:tblPr>
              <a:tblGrid>
                <a:gridCol w="783154">
                  <a:extLst>
                    <a:ext uri="{9D8B030D-6E8A-4147-A177-3AD203B41FA5}">
                      <a16:colId xmlns:a16="http://schemas.microsoft.com/office/drawing/2014/main" val="465271013"/>
                    </a:ext>
                  </a:extLst>
                </a:gridCol>
                <a:gridCol w="3926448">
                  <a:extLst>
                    <a:ext uri="{9D8B030D-6E8A-4147-A177-3AD203B41FA5}">
                      <a16:colId xmlns:a16="http://schemas.microsoft.com/office/drawing/2014/main" val="124990110"/>
                    </a:ext>
                  </a:extLst>
                </a:gridCol>
              </a:tblGrid>
              <a:tr h="620092">
                <a:tc>
                  <a:txBody>
                    <a:bodyPr/>
                    <a:lstStyle/>
                    <a:p>
                      <a:pPr algn="ctr">
                        <a:lnSpc>
                          <a:spcPct val="107000"/>
                        </a:lnSpc>
                        <a:spcAft>
                          <a:spcPts val="0"/>
                        </a:spcAft>
                      </a:pPr>
                      <a:endParaRPr lang="lt-LT" sz="1100" dirty="0">
                        <a:effectLst/>
                      </a:endParaRPr>
                    </a:p>
                    <a:p>
                      <a:pPr>
                        <a:lnSpc>
                          <a:spcPct val="107000"/>
                        </a:lnSpc>
                        <a:spcAft>
                          <a:spcPts val="0"/>
                        </a:spcAft>
                      </a:pPr>
                      <a:r>
                        <a:rPr lang="lt-LT" sz="1100"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lt-LT" sz="1100" u="sng" dirty="0">
                        <a:effectLst/>
                      </a:endParaRPr>
                    </a:p>
                    <a:p>
                      <a:pPr>
                        <a:lnSpc>
                          <a:spcPct val="107000"/>
                        </a:lnSpc>
                        <a:spcAft>
                          <a:spcPts val="0"/>
                        </a:spcAft>
                      </a:pPr>
                      <a:r>
                        <a:rPr lang="lt-LT" sz="1100" u="sng" dirty="0">
                          <a:effectLst/>
                        </a:rPr>
                        <a:t>ASOCIACIJA „VOKIEČIŲ KALBOS IR KULTŪROS DRAUGŲ KLUBAS“</a:t>
                      </a:r>
                      <a:endParaRPr lang="lt-LT" sz="1100" dirty="0">
                        <a:effectLst/>
                      </a:endParaRPr>
                    </a:p>
                    <a:p>
                      <a:pPr>
                        <a:lnSpc>
                          <a:spcPct val="107000"/>
                        </a:lnSpc>
                        <a:spcAft>
                          <a:spcPts val="0"/>
                        </a:spcAft>
                      </a:pPr>
                      <a:r>
                        <a:rPr lang="lt-LT" sz="1100" dirty="0">
                          <a:effectLst/>
                        </a:rPr>
                        <a:t> VEREIN DER FREUNDE DER DEUTSCHEN SPRACHE UND KULTUR</a:t>
                      </a:r>
                    </a:p>
                    <a:p>
                      <a:pPr>
                        <a:lnSpc>
                          <a:spcPct val="107000"/>
                        </a:lnSpc>
                        <a:spcAft>
                          <a:spcPts val="0"/>
                        </a:spcAft>
                      </a:pPr>
                      <a:r>
                        <a:rPr lang="lt-LT" sz="1100"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1311647"/>
                  </a:ext>
                </a:extLst>
              </a:tr>
            </a:tbl>
          </a:graphicData>
        </a:graphic>
      </p:graphicFrame>
      <p:sp>
        <p:nvSpPr>
          <p:cNvPr id="21" name="Rectangle 19"/>
          <p:cNvSpPr>
            <a:spLocks noChangeArrowheads="1"/>
          </p:cNvSpPr>
          <p:nvPr/>
        </p:nvSpPr>
        <p:spPr bwMode="auto">
          <a:xfrm>
            <a:off x="5602663" y="5750416"/>
            <a:ext cx="87282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66" name="Paveikslėlis 11" descr="image"/>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6970959" y="5226282"/>
            <a:ext cx="446438" cy="54133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2" name="Lentelė 21"/>
          <p:cNvGraphicFramePr>
            <a:graphicFrameLocks noGrp="1"/>
          </p:cNvGraphicFramePr>
          <p:nvPr>
            <p:extLst>
              <p:ext uri="{D42A27DB-BD31-4B8C-83A1-F6EECF244321}">
                <p14:modId xmlns:p14="http://schemas.microsoft.com/office/powerpoint/2010/main" val="3088384460"/>
              </p:ext>
            </p:extLst>
          </p:nvPr>
        </p:nvGraphicFramePr>
        <p:xfrm>
          <a:off x="1215014" y="5788256"/>
          <a:ext cx="4179565" cy="754380"/>
        </p:xfrm>
        <a:graphic>
          <a:graphicData uri="http://schemas.openxmlformats.org/drawingml/2006/table">
            <a:tbl>
              <a:tblPr firstRow="1" firstCol="1" bandRow="1">
                <a:tableStyleId>{5C22544A-7EE6-4342-B048-85BDC9FD1C3A}</a:tableStyleId>
              </a:tblPr>
              <a:tblGrid>
                <a:gridCol w="637491">
                  <a:extLst>
                    <a:ext uri="{9D8B030D-6E8A-4147-A177-3AD203B41FA5}">
                      <a16:colId xmlns:a16="http://schemas.microsoft.com/office/drawing/2014/main" val="3898686943"/>
                    </a:ext>
                  </a:extLst>
                </a:gridCol>
                <a:gridCol w="3542074">
                  <a:extLst>
                    <a:ext uri="{9D8B030D-6E8A-4147-A177-3AD203B41FA5}">
                      <a16:colId xmlns:a16="http://schemas.microsoft.com/office/drawing/2014/main" val="2832494583"/>
                    </a:ext>
                  </a:extLst>
                </a:gridCol>
              </a:tblGrid>
              <a:tr h="0">
                <a:tc>
                  <a:txBody>
                    <a:bodyPr/>
                    <a:lstStyle/>
                    <a:p>
                      <a:pPr algn="ctr">
                        <a:lnSpc>
                          <a:spcPct val="115000"/>
                        </a:lnSpc>
                        <a:spcAft>
                          <a:spcPts val="0"/>
                        </a:spcAft>
                      </a:pPr>
                      <a:endParaRPr lang="de-DE"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de-DE" sz="1100" u="none" strike="noStrike" dirty="0">
                          <a:effectLst/>
                        </a:rPr>
                        <a:t> </a:t>
                      </a:r>
                      <a:r>
                        <a:rPr lang="de-DE" sz="1100" u="sng" dirty="0">
                          <a:effectLst/>
                        </a:rPr>
                        <a:t>TELŠIŲ ŠVIETIMO CENTRAS</a:t>
                      </a:r>
                      <a:endParaRPr lang="lt-LT" sz="1100" dirty="0">
                        <a:effectLst/>
                      </a:endParaRPr>
                    </a:p>
                    <a:p>
                      <a:pPr>
                        <a:lnSpc>
                          <a:spcPct val="150000"/>
                        </a:lnSpc>
                        <a:spcAft>
                          <a:spcPts val="0"/>
                        </a:spcAft>
                      </a:pPr>
                      <a:r>
                        <a:rPr lang="de-DE" sz="1100" dirty="0">
                          <a:effectLst/>
                        </a:rPr>
                        <a:t>BILDUNGSZENTRUM TELŠIAI</a:t>
                      </a:r>
                      <a:endParaRPr lang="lt-LT" sz="1100" dirty="0">
                        <a:effectLst/>
                      </a:endParaRPr>
                    </a:p>
                    <a:p>
                      <a:pPr>
                        <a:lnSpc>
                          <a:spcPct val="150000"/>
                        </a:lnSpc>
                        <a:spcAft>
                          <a:spcPts val="0"/>
                        </a:spcAft>
                      </a:pP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7681369"/>
                  </a:ext>
                </a:extLst>
              </a:tr>
            </a:tbl>
          </a:graphicData>
        </a:graphic>
      </p:graphicFrame>
      <p:sp>
        <p:nvSpPr>
          <p:cNvPr id="23" name="Rectangle 21"/>
          <p:cNvSpPr>
            <a:spLocks noChangeArrowheads="1"/>
          </p:cNvSpPr>
          <p:nvPr/>
        </p:nvSpPr>
        <p:spPr bwMode="auto">
          <a:xfrm>
            <a:off x="1230161" y="5863350"/>
            <a:ext cx="78712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68" name="Paveikslėlis 19"/>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1306792" y="5879500"/>
            <a:ext cx="453008" cy="61753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4" name="Lentelė 23"/>
          <p:cNvGraphicFramePr>
            <a:graphicFrameLocks noGrp="1"/>
          </p:cNvGraphicFramePr>
          <p:nvPr>
            <p:extLst>
              <p:ext uri="{D42A27DB-BD31-4B8C-83A1-F6EECF244321}">
                <p14:modId xmlns:p14="http://schemas.microsoft.com/office/powerpoint/2010/main" val="4114747396"/>
              </p:ext>
            </p:extLst>
          </p:nvPr>
        </p:nvGraphicFramePr>
        <p:xfrm>
          <a:off x="6791010" y="5923403"/>
          <a:ext cx="4699506" cy="615669"/>
        </p:xfrm>
        <a:graphic>
          <a:graphicData uri="http://schemas.openxmlformats.org/drawingml/2006/table">
            <a:tbl>
              <a:tblPr firstRow="1" firstCol="1" bandRow="1">
                <a:tableStyleId>{5C22544A-7EE6-4342-B048-85BDC9FD1C3A}</a:tableStyleId>
              </a:tblPr>
              <a:tblGrid>
                <a:gridCol w="716796">
                  <a:extLst>
                    <a:ext uri="{9D8B030D-6E8A-4147-A177-3AD203B41FA5}">
                      <a16:colId xmlns:a16="http://schemas.microsoft.com/office/drawing/2014/main" val="2121481060"/>
                    </a:ext>
                  </a:extLst>
                </a:gridCol>
                <a:gridCol w="3982710">
                  <a:extLst>
                    <a:ext uri="{9D8B030D-6E8A-4147-A177-3AD203B41FA5}">
                      <a16:colId xmlns:a16="http://schemas.microsoft.com/office/drawing/2014/main" val="1664878074"/>
                    </a:ext>
                  </a:extLst>
                </a:gridCol>
              </a:tblGrid>
              <a:tr h="615669">
                <a:tc>
                  <a:txBody>
                    <a:bodyPr/>
                    <a:lstStyle/>
                    <a:p>
                      <a:pPr>
                        <a:lnSpc>
                          <a:spcPct val="115000"/>
                        </a:lnSpc>
                        <a:spcAft>
                          <a:spcPts val="0"/>
                        </a:spcAft>
                      </a:pPr>
                      <a:endParaRPr lang="de-DE"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de-DE" sz="1100" u="none" strike="noStrike" dirty="0">
                          <a:effectLst/>
                        </a:rPr>
                        <a:t> </a:t>
                      </a:r>
                      <a:r>
                        <a:rPr lang="de-DE" sz="1100" u="sng" dirty="0">
                          <a:effectLst/>
                        </a:rPr>
                        <a:t>TELŠIŲ SUAUGUSIŲJŲ MOKYKLA</a:t>
                      </a:r>
                      <a:endParaRPr lang="lt-LT" sz="1100" dirty="0">
                        <a:effectLst/>
                      </a:endParaRPr>
                    </a:p>
                    <a:p>
                      <a:pPr>
                        <a:lnSpc>
                          <a:spcPct val="150000"/>
                        </a:lnSpc>
                        <a:spcAft>
                          <a:spcPts val="0"/>
                        </a:spcAft>
                      </a:pPr>
                      <a:r>
                        <a:rPr lang="de-DE" sz="1100" dirty="0">
                          <a:effectLst/>
                        </a:rPr>
                        <a:t>TELŠIAI ERWACHSENENSCHULE</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13172022"/>
                  </a:ext>
                </a:extLst>
              </a:tr>
            </a:tbl>
          </a:graphicData>
        </a:graphic>
      </p:graphicFrame>
      <p:sp>
        <p:nvSpPr>
          <p:cNvPr id="25" name="Rectangle 24"/>
          <p:cNvSpPr>
            <a:spLocks noChangeArrowheads="1"/>
          </p:cNvSpPr>
          <p:nvPr/>
        </p:nvSpPr>
        <p:spPr bwMode="auto">
          <a:xfrm>
            <a:off x="6827816" y="5917778"/>
            <a:ext cx="876420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lt-LT"/>
          </a:p>
        </p:txBody>
      </p:sp>
      <p:pic>
        <p:nvPicPr>
          <p:cNvPr id="2071" name="Paveikslėlis 16" descr="TSVM"/>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6970959" y="5946354"/>
            <a:ext cx="431624" cy="515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758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Stačiakampis 1"/>
          <p:cNvSpPr/>
          <p:nvPr/>
        </p:nvSpPr>
        <p:spPr>
          <a:xfrm>
            <a:off x="678424" y="1680073"/>
            <a:ext cx="4975123" cy="890244"/>
          </a:xfrm>
          <a:prstGeom prst="rect">
            <a:avLst/>
          </a:prstGeom>
        </p:spPr>
        <p:txBody>
          <a:bodyPr wrap="square">
            <a:spAutoFit/>
          </a:bodyPr>
          <a:lstStyle/>
          <a:p>
            <a:pPr algn="just">
              <a:lnSpc>
                <a:spcPct val="107000"/>
              </a:lnSpc>
              <a:spcAft>
                <a:spcPts val="800"/>
              </a:spcAft>
            </a:pPr>
            <a:r>
              <a:rPr lang="lt-LT" dirty="0">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07000"/>
              </a:lnSpc>
              <a:spcAft>
                <a:spcPts val="800"/>
              </a:spcAft>
            </a:pPr>
            <a:endParaRPr lang="lt-LT"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aveikslėlis 2"/>
          <p:cNvPicPr/>
          <p:nvPr/>
        </p:nvPicPr>
        <p:blipFill>
          <a:blip r:embed="rId2" cstate="print"/>
          <a:srcRect/>
          <a:stretch>
            <a:fillRect/>
          </a:stretch>
        </p:blipFill>
        <p:spPr bwMode="auto">
          <a:xfrm>
            <a:off x="6135329" y="943898"/>
            <a:ext cx="5584723" cy="5181598"/>
          </a:xfrm>
          <a:prstGeom prst="rect">
            <a:avLst/>
          </a:prstGeom>
          <a:noFill/>
          <a:ln w="38100">
            <a:solidFill>
              <a:srgbClr val="0070C0"/>
            </a:solidFill>
            <a:miter lim="800000"/>
            <a:headEnd/>
            <a:tailEnd/>
          </a:ln>
        </p:spPr>
      </p:pic>
      <p:sp>
        <p:nvSpPr>
          <p:cNvPr id="4" name="Šešiakampis 3"/>
          <p:cNvSpPr/>
          <p:nvPr/>
        </p:nvSpPr>
        <p:spPr>
          <a:xfrm>
            <a:off x="314629" y="1563330"/>
            <a:ext cx="5515899" cy="4119716"/>
          </a:xfrm>
          <a:prstGeom prst="hexagon">
            <a:avLst>
              <a:gd name="adj" fmla="val 37034"/>
              <a:gd name="vf" fmla="val 115470"/>
            </a:avLst>
          </a:prstGeom>
          <a:solidFill>
            <a:srgbClr val="132D4D"/>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ea typeface="Calibri" panose="020F0502020204030204" pitchFamily="34" charset="0"/>
                <a:cs typeface="Times New Roman" panose="02020603050405020304" pitchFamily="18" charset="0"/>
              </a:rPr>
              <a:t>Suaugusiųjų švietėjai iš Žemaitijos grįžo įgiję didžiulės europinės patirties, kaip darnus </a:t>
            </a:r>
            <a:r>
              <a:rPr lang="lt-LT" dirty="0" err="1">
                <a:solidFill>
                  <a:schemeClr val="bg1">
                    <a:lumMod val="85000"/>
                  </a:schemeClr>
                </a:solidFill>
                <a:ea typeface="Calibri" panose="020F0502020204030204" pitchFamily="34" charset="0"/>
                <a:cs typeface="Times New Roman" panose="02020603050405020304" pitchFamily="18" charset="0"/>
              </a:rPr>
              <a:t>tarpinstitucinis</a:t>
            </a:r>
            <a:r>
              <a:rPr lang="lt-LT" dirty="0">
                <a:solidFill>
                  <a:schemeClr val="bg1">
                    <a:lumMod val="85000"/>
                  </a:schemeClr>
                </a:solidFill>
                <a:ea typeface="Calibri" panose="020F0502020204030204" pitchFamily="34" charset="0"/>
                <a:cs typeface="Times New Roman" panose="02020603050405020304" pitchFamily="18" charset="0"/>
              </a:rPr>
              <a:t> bendradarbiavimas gali prisidėti prie bendruomenės švietimo ir bendro kultūrinio bendruomenės narių nuostatų formavimo</a:t>
            </a:r>
            <a:r>
              <a:rPr lang="lt-LT" dirty="0">
                <a:latin typeface="Times New Roman" panose="02020603050405020304" pitchFamily="18" charset="0"/>
                <a:ea typeface="Calibri" panose="020F0502020204030204" pitchFamily="34" charset="0"/>
                <a:cs typeface="Times New Roman" panose="02020603050405020304" pitchFamily="18" charset="0"/>
              </a:rPr>
              <a:t>.    </a:t>
            </a:r>
            <a:endParaRPr lang="lt-LT" sz="1600" dirty="0">
              <a:latin typeface="Calibri" panose="020F0502020204030204" pitchFamily="34" charset="0"/>
              <a:ea typeface="Calibri" panose="020F0502020204030204" pitchFamily="34" charset="0"/>
              <a:cs typeface="Times New Roman" panose="02020603050405020304" pitchFamily="18" charset="0"/>
            </a:endParaRPr>
          </a:p>
          <a:p>
            <a:pPr algn="ctr"/>
            <a:endParaRPr lang="lt-LT" dirty="0"/>
          </a:p>
        </p:txBody>
      </p:sp>
    </p:spTree>
    <p:extLst>
      <p:ext uri="{BB962C8B-B14F-4D97-AF65-F5344CB8AC3E}">
        <p14:creationId xmlns:p14="http://schemas.microsoft.com/office/powerpoint/2010/main" val="2649273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graphicFrame>
        <p:nvGraphicFramePr>
          <p:cNvPr id="2" name="Objektas 1"/>
          <p:cNvGraphicFramePr>
            <a:graphicFrameLocks noChangeAspect="1"/>
          </p:cNvGraphicFramePr>
          <p:nvPr>
            <p:extLst>
              <p:ext uri="{D42A27DB-BD31-4B8C-83A1-F6EECF244321}">
                <p14:modId xmlns:p14="http://schemas.microsoft.com/office/powerpoint/2010/main" val="3389195523"/>
              </p:ext>
            </p:extLst>
          </p:nvPr>
        </p:nvGraphicFramePr>
        <p:xfrm>
          <a:off x="92075" y="64366"/>
          <a:ext cx="3797300" cy="5384800"/>
        </p:xfrm>
        <a:graphic>
          <a:graphicData uri="http://schemas.openxmlformats.org/presentationml/2006/ole">
            <mc:AlternateContent xmlns:mc="http://schemas.openxmlformats.org/markup-compatibility/2006">
              <mc:Choice xmlns:v="urn:schemas-microsoft-com:vml" Requires="v">
                <p:oleObj spid="_x0000_s3146" name="PDF" r:id="rId3" imgW="0" imgH="360" progId="FoxitReader.Document">
                  <p:embed/>
                </p:oleObj>
              </mc:Choice>
              <mc:Fallback>
                <p:oleObj name="PDF" r:id="rId3" imgW="0" imgH="360" progId="FoxitReader.Document">
                  <p:embed/>
                  <p:pic>
                    <p:nvPicPr>
                      <p:cNvPr id="0" name=""/>
                      <p:cNvPicPr/>
                      <p:nvPr/>
                    </p:nvPicPr>
                    <p:blipFill>
                      <a:blip r:embed="rId4"/>
                      <a:stretch>
                        <a:fillRect/>
                      </a:stretch>
                    </p:blipFill>
                    <p:spPr>
                      <a:xfrm>
                        <a:off x="92075" y="64366"/>
                        <a:ext cx="3797300" cy="5384800"/>
                      </a:xfrm>
                      <a:prstGeom prst="rect">
                        <a:avLst/>
                      </a:prstGeom>
                    </p:spPr>
                  </p:pic>
                </p:oleObj>
              </mc:Fallback>
            </mc:AlternateContent>
          </a:graphicData>
        </a:graphic>
      </p:graphicFrame>
      <p:graphicFrame>
        <p:nvGraphicFramePr>
          <p:cNvPr id="3" name="Objektas 2"/>
          <p:cNvGraphicFramePr>
            <a:graphicFrameLocks noChangeAspect="1"/>
          </p:cNvGraphicFramePr>
          <p:nvPr>
            <p:extLst>
              <p:ext uri="{D42A27DB-BD31-4B8C-83A1-F6EECF244321}">
                <p14:modId xmlns:p14="http://schemas.microsoft.com/office/powerpoint/2010/main" val="1315937289"/>
              </p:ext>
            </p:extLst>
          </p:nvPr>
        </p:nvGraphicFramePr>
        <p:xfrm>
          <a:off x="1246620" y="747857"/>
          <a:ext cx="3797300" cy="5391150"/>
        </p:xfrm>
        <a:graphic>
          <a:graphicData uri="http://schemas.openxmlformats.org/presentationml/2006/ole">
            <mc:AlternateContent xmlns:mc="http://schemas.openxmlformats.org/markup-compatibility/2006">
              <mc:Choice xmlns:v="urn:schemas-microsoft-com:vml" Requires="v">
                <p:oleObj spid="_x0000_s3147" name="PDF" r:id="rId5" imgW="0" imgH="360" progId="FoxitReader.Document">
                  <p:embed/>
                </p:oleObj>
              </mc:Choice>
              <mc:Fallback>
                <p:oleObj name="PDF" r:id="rId5" imgW="0" imgH="360" progId="FoxitReader.Document">
                  <p:embed/>
                  <p:pic>
                    <p:nvPicPr>
                      <p:cNvPr id="0" name=""/>
                      <p:cNvPicPr/>
                      <p:nvPr/>
                    </p:nvPicPr>
                    <p:blipFill>
                      <a:blip r:embed="rId6"/>
                      <a:stretch>
                        <a:fillRect/>
                      </a:stretch>
                    </p:blipFill>
                    <p:spPr>
                      <a:xfrm>
                        <a:off x="1246620" y="747857"/>
                        <a:ext cx="3797300" cy="5391150"/>
                      </a:xfrm>
                      <a:prstGeom prst="rect">
                        <a:avLst/>
                      </a:prstGeom>
                    </p:spPr>
                  </p:pic>
                </p:oleObj>
              </mc:Fallback>
            </mc:AlternateContent>
          </a:graphicData>
        </a:graphic>
      </p:graphicFrame>
      <p:graphicFrame>
        <p:nvGraphicFramePr>
          <p:cNvPr id="4" name="Objektas 3"/>
          <p:cNvGraphicFramePr>
            <a:graphicFrameLocks noChangeAspect="1"/>
          </p:cNvGraphicFramePr>
          <p:nvPr>
            <p:extLst>
              <p:ext uri="{D42A27DB-BD31-4B8C-83A1-F6EECF244321}">
                <p14:modId xmlns:p14="http://schemas.microsoft.com/office/powerpoint/2010/main" val="1180326392"/>
              </p:ext>
            </p:extLst>
          </p:nvPr>
        </p:nvGraphicFramePr>
        <p:xfrm>
          <a:off x="3278621" y="1400464"/>
          <a:ext cx="3797300" cy="5384800"/>
        </p:xfrm>
        <a:graphic>
          <a:graphicData uri="http://schemas.openxmlformats.org/presentationml/2006/ole">
            <mc:AlternateContent xmlns:mc="http://schemas.openxmlformats.org/markup-compatibility/2006">
              <mc:Choice xmlns:v="urn:schemas-microsoft-com:vml" Requires="v">
                <p:oleObj spid="_x0000_s3148" name="PDF" r:id="rId7" imgW="0" imgH="360" progId="FoxitReader.Document">
                  <p:embed/>
                </p:oleObj>
              </mc:Choice>
              <mc:Fallback>
                <p:oleObj name="PDF" r:id="rId7" imgW="0" imgH="360" progId="FoxitReader.Document">
                  <p:embed/>
                  <p:pic>
                    <p:nvPicPr>
                      <p:cNvPr id="0" name=""/>
                      <p:cNvPicPr/>
                      <p:nvPr/>
                    </p:nvPicPr>
                    <p:blipFill>
                      <a:blip r:embed="rId8"/>
                      <a:stretch>
                        <a:fillRect/>
                      </a:stretch>
                    </p:blipFill>
                    <p:spPr>
                      <a:xfrm>
                        <a:off x="3278621" y="1400464"/>
                        <a:ext cx="3797300" cy="5384800"/>
                      </a:xfrm>
                      <a:prstGeom prst="rect">
                        <a:avLst/>
                      </a:prstGeom>
                    </p:spPr>
                  </p:pic>
                </p:oleObj>
              </mc:Fallback>
            </mc:AlternateContent>
          </a:graphicData>
        </a:graphic>
      </p:graphicFrame>
      <p:pic>
        <p:nvPicPr>
          <p:cNvPr id="5" name="Paveikslėlis 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183778" y="747857"/>
            <a:ext cx="4908264" cy="2309270"/>
          </a:xfrm>
          <a:prstGeom prst="rect">
            <a:avLst/>
          </a:prstGeom>
          <a:ln w="38100">
            <a:solidFill>
              <a:srgbClr val="081F58"/>
            </a:solidFill>
          </a:ln>
        </p:spPr>
      </p:pic>
      <p:sp>
        <p:nvSpPr>
          <p:cNvPr id="6" name="Stačiakampis 5"/>
          <p:cNvSpPr/>
          <p:nvPr/>
        </p:nvSpPr>
        <p:spPr>
          <a:xfrm>
            <a:off x="7266038" y="3870036"/>
            <a:ext cx="4826003" cy="2031325"/>
          </a:xfrm>
          <a:prstGeom prst="rect">
            <a:avLst/>
          </a:prstGeom>
        </p:spPr>
        <p:txBody>
          <a:bodyPr wrap="square">
            <a:spAutoFit/>
          </a:bodyPr>
          <a:lstStyle/>
          <a:p>
            <a:pPr algn="just"/>
            <a:r>
              <a:rPr lang="lt-LT" dirty="0">
                <a:ea typeface="Calibri" panose="020F0502020204030204" pitchFamily="34" charset="0"/>
                <a:cs typeface="Times New Roman" panose="02020603050405020304" pitchFamily="18" charset="0"/>
              </a:rPr>
              <a:t>Liaudies švietimo aukštosios mokyklos vadovė p. </a:t>
            </a:r>
            <a:r>
              <a:rPr lang="lt-LT" dirty="0" err="1">
                <a:ea typeface="Calibri" panose="020F0502020204030204" pitchFamily="34" charset="0"/>
                <a:cs typeface="Times New Roman" panose="02020603050405020304" pitchFamily="18" charset="0"/>
              </a:rPr>
              <a:t>Cornelia</a:t>
            </a:r>
            <a:r>
              <a:rPr lang="lt-LT" dirty="0">
                <a:ea typeface="Calibri" panose="020F0502020204030204" pitchFamily="34" charset="0"/>
                <a:cs typeface="Times New Roman" panose="02020603050405020304" pitchFamily="18" charset="0"/>
              </a:rPr>
              <a:t> </a:t>
            </a:r>
            <a:r>
              <a:rPr lang="lt-LT" dirty="0" err="1">
                <a:ea typeface="Calibri" panose="020F0502020204030204" pitchFamily="34" charset="0"/>
                <a:cs typeface="Times New Roman" panose="02020603050405020304" pitchFamily="18" charset="0"/>
              </a:rPr>
              <a:t>Baumann</a:t>
            </a:r>
            <a:r>
              <a:rPr lang="lt-LT" dirty="0">
                <a:ea typeface="Calibri" panose="020F0502020204030204" pitchFamily="34" charset="0"/>
                <a:cs typeface="Times New Roman" panose="02020603050405020304" pitchFamily="18" charset="0"/>
              </a:rPr>
              <a:t> pasidžiaugė puikia galimybe gyventi, drauge kurti ir dirbti Europoje taikos metais. Lietuvos atstovai džiaugėsi galėdami susipažinti su darniai ir kolegialiai dirbančia vietos bendruomenės komanda švietimo ir kultūros srityse.</a:t>
            </a:r>
            <a:endParaRPr lang="lt-LT" dirty="0"/>
          </a:p>
        </p:txBody>
      </p:sp>
    </p:spTree>
    <p:extLst>
      <p:ext uri="{BB962C8B-B14F-4D97-AF65-F5344CB8AC3E}">
        <p14:creationId xmlns:p14="http://schemas.microsoft.com/office/powerpoint/2010/main" val="42320627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3" name="Paveikslėlis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61392" y="203200"/>
            <a:ext cx="8910900" cy="6405418"/>
          </a:xfrm>
          <a:prstGeom prst="rect">
            <a:avLst/>
          </a:prstGeom>
          <a:ln w="38100">
            <a:solidFill>
              <a:srgbClr val="081F58"/>
            </a:solidFill>
          </a:ln>
        </p:spPr>
      </p:pic>
    </p:spTree>
    <p:extLst>
      <p:ext uri="{BB962C8B-B14F-4D97-AF65-F5344CB8AC3E}">
        <p14:creationId xmlns:p14="http://schemas.microsoft.com/office/powerpoint/2010/main" val="1915566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Šešiakampis 2"/>
          <p:cNvSpPr/>
          <p:nvPr/>
        </p:nvSpPr>
        <p:spPr>
          <a:xfrm>
            <a:off x="2905674" y="836635"/>
            <a:ext cx="2687781" cy="2373746"/>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Ar įgytą patirtį pritaikysime savo rajonuose?</a:t>
            </a:r>
          </a:p>
        </p:txBody>
      </p:sp>
      <p:sp>
        <p:nvSpPr>
          <p:cNvPr id="4" name="Šešiakampis 3"/>
          <p:cNvSpPr/>
          <p:nvPr/>
        </p:nvSpPr>
        <p:spPr>
          <a:xfrm>
            <a:off x="621805" y="2108274"/>
            <a:ext cx="2659179" cy="2204215"/>
          </a:xfrm>
          <a:prstGeom prst="hexagon">
            <a:avLst/>
          </a:prstGeom>
          <a:solidFill>
            <a:srgbClr val="1033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Ar gebame dirbti kartu?</a:t>
            </a:r>
          </a:p>
        </p:txBody>
      </p:sp>
      <p:sp>
        <p:nvSpPr>
          <p:cNvPr id="5" name="Šešiakampis 4"/>
          <p:cNvSpPr/>
          <p:nvPr/>
        </p:nvSpPr>
        <p:spPr>
          <a:xfrm>
            <a:off x="2891373" y="3392129"/>
            <a:ext cx="2687781" cy="2191999"/>
          </a:xfrm>
          <a:prstGeom prst="hexagon">
            <a:avLst/>
          </a:prstGeom>
          <a:solidFill>
            <a:schemeClr val="accent6">
              <a:lumMod val="5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Ar vertiname partnerystę?</a:t>
            </a:r>
          </a:p>
        </p:txBody>
      </p:sp>
      <p:sp>
        <p:nvSpPr>
          <p:cNvPr id="6" name="Šešiakampis 5"/>
          <p:cNvSpPr/>
          <p:nvPr/>
        </p:nvSpPr>
        <p:spPr>
          <a:xfrm>
            <a:off x="5201059" y="2010249"/>
            <a:ext cx="2564575" cy="2302240"/>
          </a:xfrm>
          <a:prstGeom prst="hexagon">
            <a:avLst/>
          </a:prstGeom>
          <a:solidFill>
            <a:srgbClr val="1033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a:solidFill>
                  <a:schemeClr val="bg1">
                    <a:lumMod val="85000"/>
                  </a:schemeClr>
                </a:solidFill>
              </a:rPr>
              <a:t>Ar suaugusiųjų švietimą tinkamai vertina šalies ir vietos politikai?</a:t>
            </a:r>
          </a:p>
        </p:txBody>
      </p:sp>
      <p:pic>
        <p:nvPicPr>
          <p:cNvPr id="7" name="Turinio vietos rezervavimo ženklas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49034" y="23364"/>
            <a:ext cx="2909207" cy="6737529"/>
          </a:xfrm>
          <a:prstGeom prst="rect">
            <a:avLst/>
          </a:prstGeom>
        </p:spPr>
      </p:pic>
    </p:spTree>
    <p:extLst>
      <p:ext uri="{BB962C8B-B14F-4D97-AF65-F5344CB8AC3E}">
        <p14:creationId xmlns:p14="http://schemas.microsoft.com/office/powerpoint/2010/main" val="31543287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Šešiakampis 3"/>
          <p:cNvSpPr/>
          <p:nvPr/>
        </p:nvSpPr>
        <p:spPr>
          <a:xfrm>
            <a:off x="3441290" y="924233"/>
            <a:ext cx="5869859" cy="4473676"/>
          </a:xfrm>
          <a:prstGeom prst="hexagon">
            <a:avLst/>
          </a:prstGeom>
          <a:solidFill>
            <a:schemeClr val="bg1"/>
          </a:solid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tx1"/>
              </a:solidFill>
            </a:endParaRPr>
          </a:p>
          <a:p>
            <a:pPr algn="ctr"/>
            <a:endParaRPr lang="lt-LT" dirty="0">
              <a:solidFill>
                <a:schemeClr val="tx1"/>
              </a:solidFill>
            </a:endParaRPr>
          </a:p>
          <a:p>
            <a:pPr algn="ctr"/>
            <a:endParaRPr lang="lt-LT" dirty="0">
              <a:solidFill>
                <a:schemeClr val="tx1"/>
              </a:solidFill>
            </a:endParaRPr>
          </a:p>
          <a:p>
            <a:pPr algn="ctr"/>
            <a:endParaRPr lang="lt-LT" dirty="0">
              <a:solidFill>
                <a:schemeClr val="tx1"/>
              </a:solidFill>
            </a:endParaRPr>
          </a:p>
          <a:p>
            <a:pPr algn="ctr"/>
            <a:endParaRPr lang="lt-LT" sz="3200" dirty="0">
              <a:solidFill>
                <a:schemeClr val="tx1"/>
              </a:solidFill>
            </a:endParaRPr>
          </a:p>
          <a:p>
            <a:pPr algn="ctr"/>
            <a:r>
              <a:rPr lang="lt-LT" sz="3200" dirty="0">
                <a:solidFill>
                  <a:schemeClr val="tx1"/>
                </a:solidFill>
              </a:rPr>
              <a:t>KARTU kurkime aplinką, kurioje norime mokyti ir mokytis.</a:t>
            </a:r>
          </a:p>
        </p:txBody>
      </p:sp>
      <p:pic>
        <p:nvPicPr>
          <p:cNvPr id="5" name="Paveikslėlis 4" descr="D:\Documents and Settings\Mano\Desktop\Nijoles\konsorciumo _Kartu 2019_logo\logo4d.jpg"/>
          <p:cNvPicPr/>
          <p:nvPr/>
        </p:nvPicPr>
        <p:blipFill>
          <a:blip r:embed="rId2" cstate="screen">
            <a:extLst>
              <a:ext uri="{28A0092B-C50C-407E-A947-70E740481C1C}">
                <a14:useLocalDpi xmlns:a14="http://schemas.microsoft.com/office/drawing/2010/main"/>
              </a:ext>
            </a:extLst>
          </a:blip>
          <a:srcRect/>
          <a:stretch>
            <a:fillRect/>
          </a:stretch>
        </p:blipFill>
        <p:spPr bwMode="auto">
          <a:xfrm>
            <a:off x="4826151" y="1142323"/>
            <a:ext cx="3207625" cy="1659870"/>
          </a:xfrm>
          <a:prstGeom prst="rect">
            <a:avLst/>
          </a:prstGeom>
          <a:noFill/>
          <a:ln w="9525">
            <a:noFill/>
            <a:miter lim="800000"/>
            <a:headEnd/>
            <a:tailEnd/>
          </a:ln>
        </p:spPr>
      </p:pic>
      <p:sp>
        <p:nvSpPr>
          <p:cNvPr id="6" name="Šešiakampis 5"/>
          <p:cNvSpPr/>
          <p:nvPr/>
        </p:nvSpPr>
        <p:spPr>
          <a:xfrm flipH="1">
            <a:off x="9655276" y="1081548"/>
            <a:ext cx="1848465" cy="1553497"/>
          </a:xfrm>
          <a:prstGeom prst="hexag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7" name="Šešiakampis 6"/>
          <p:cNvSpPr/>
          <p:nvPr/>
        </p:nvSpPr>
        <p:spPr>
          <a:xfrm>
            <a:off x="1101213" y="1081548"/>
            <a:ext cx="2103437" cy="1720645"/>
          </a:xfrm>
          <a:prstGeom prst="hexag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 name="Šešiakampis 7"/>
          <p:cNvSpPr/>
          <p:nvPr/>
        </p:nvSpPr>
        <p:spPr>
          <a:xfrm>
            <a:off x="9497957" y="4994787"/>
            <a:ext cx="2025447" cy="1553496"/>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Šešiakampis 8"/>
          <p:cNvSpPr/>
          <p:nvPr/>
        </p:nvSpPr>
        <p:spPr>
          <a:xfrm>
            <a:off x="1632155" y="4719483"/>
            <a:ext cx="2064774" cy="1582993"/>
          </a:xfrm>
          <a:prstGeom prst="hexagon">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0" name="Šešiakampis 9"/>
          <p:cNvSpPr/>
          <p:nvPr/>
        </p:nvSpPr>
        <p:spPr>
          <a:xfrm>
            <a:off x="865239" y="3342968"/>
            <a:ext cx="1060704" cy="914400"/>
          </a:xfrm>
          <a:prstGeom prst="hexagon">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Šešiakampis 10"/>
          <p:cNvSpPr/>
          <p:nvPr/>
        </p:nvSpPr>
        <p:spPr>
          <a:xfrm>
            <a:off x="10491019" y="3746090"/>
            <a:ext cx="1060704" cy="914400"/>
          </a:xfrm>
          <a:prstGeom prst="hexag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Šešiakampis 11"/>
          <p:cNvSpPr/>
          <p:nvPr/>
        </p:nvSpPr>
        <p:spPr>
          <a:xfrm>
            <a:off x="8524568" y="393290"/>
            <a:ext cx="1060704" cy="914400"/>
          </a:xfrm>
          <a:prstGeom prst="hexagon">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3" name="Šešiakampis 12"/>
          <p:cNvSpPr/>
          <p:nvPr/>
        </p:nvSpPr>
        <p:spPr>
          <a:xfrm>
            <a:off x="3274654" y="167148"/>
            <a:ext cx="1060704" cy="9144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4" name="Šešiakampis 13"/>
          <p:cNvSpPr/>
          <p:nvPr/>
        </p:nvSpPr>
        <p:spPr>
          <a:xfrm>
            <a:off x="7774401" y="5697794"/>
            <a:ext cx="1060704" cy="914400"/>
          </a:xfrm>
          <a:prstGeom prst="hexagon">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5" name="Šešiakampis 14"/>
          <p:cNvSpPr/>
          <p:nvPr/>
        </p:nvSpPr>
        <p:spPr>
          <a:xfrm>
            <a:off x="4843523" y="5707627"/>
            <a:ext cx="1060704" cy="914400"/>
          </a:xfrm>
          <a:prstGeom prst="hexagon">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26808365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6" name="Turinio vietos rezervavimo ženklas 5"/>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221226" y="471948"/>
            <a:ext cx="11803625" cy="5919019"/>
          </a:xfrm>
        </p:spPr>
      </p:pic>
    </p:spTree>
    <p:extLst>
      <p:ext uri="{BB962C8B-B14F-4D97-AF65-F5344CB8AC3E}">
        <p14:creationId xmlns:p14="http://schemas.microsoft.com/office/powerpoint/2010/main" val="3017120848"/>
      </p:ext>
    </p:extLst>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1023</TotalTime>
  <Words>1039</Words>
  <Application>Microsoft Office PowerPoint</Application>
  <PresentationFormat>Widescreen</PresentationFormat>
  <Paragraphs>200</Paragraphs>
  <Slides>43</Slides>
  <Notes>2</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43</vt:i4>
      </vt:variant>
    </vt:vector>
  </HeadingPairs>
  <TitlesOfParts>
    <vt:vector size="50" baseType="lpstr">
      <vt:lpstr>Arial</vt:lpstr>
      <vt:lpstr>Calibri</vt:lpstr>
      <vt:lpstr>Calibri Light</vt:lpstr>
      <vt:lpstr>Times New Roman</vt:lpstr>
      <vt:lpstr>„Office“ tema</vt:lpstr>
      <vt:lpstr>CorelDraw.Graphic.17</vt:lpstr>
      <vt:lpstr>PDF</vt:lpstr>
      <vt:lpstr>PowerPoint Presentation</vt:lpstr>
      <vt:lpstr>Projektą vykdo konsorciumas, kurį sudaro neformalųjį suaugusiųjų švietimą vykdančios institucijos, organizacijos Telšių ir Raseinių rajonuose.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Projektą nuo 2012 m. finansuoja Vokietijos, Šiaurės Reino Vestfalijos žemės vyriausybės ir vietos valdžia. Šalyje iš viso veikia 550 „Daugelio kartų namų“.    Šie namai – atviri visiems bendruomenės nariams. Nesvarbu, kur žmonės susitinka ir bendrauja: kavinėje, žaidimų kambaryje, pokalbių salone, - svarbiausia, kad žmonės galėtų keistis patirtimi, panaudoti savo gebėjimus, žinias ir tuo būdu būtų naudingi kitiems.</vt:lpstr>
      <vt:lpstr>PowerPoint Presentation</vt:lpstr>
      <vt:lpstr>PowerPoint Presentation</vt:lpstr>
      <vt:lpstr>PowerPoint Presentation</vt:lpstr>
      <vt:lpstr>     Asociacija vykdo 100 projektų, padedančių žmonėms su negalia ar su mažesnėmis galimybėmis, jaunuoliams ir suaugusiesiems bedarbiams įgyti profesinių įgūdžių ir pasiruošti dalyvauti darbo rinkoje.  Visoje Šteinfurto apskrityje veikia 7 asociacijos įsteigtos vietos, kuriose dirba 150 pedagogų.    Vykdomas virtualus mokymas/is: besimokantysis atvyksta į asociacijos patalpose įrengtas mokymo/si vietas, prisijungia prie interneto ir dalyvauja mokymuose virtualioje erdvėje.    Įrengtos edukacinės erdvės, praktinės dirbtuvės, kuriose besimokantiesiems suteikiamas mokymas pagal jų galimybes (gaminant medžio, metalo dirbinius).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PROGRAMOS „ERASMUS+“ KA1 SUAUGUSIŲJŲ ŠVIETIMO DARBUOTOJŲ MOBILUMO PROJEKTAS</dc:title>
  <dc:creator>DELL-02</dc:creator>
  <cp:lastModifiedBy>Šarūnas Balčaitis</cp:lastModifiedBy>
  <cp:revision>134</cp:revision>
  <dcterms:created xsi:type="dcterms:W3CDTF">2020-04-01T19:25:55Z</dcterms:created>
  <dcterms:modified xsi:type="dcterms:W3CDTF">2020-04-08T07:14:44Z</dcterms:modified>
</cp:coreProperties>
</file>