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71" r:id="rId12"/>
    <p:sldId id="267" r:id="rId13"/>
    <p:sldId id="268" r:id="rId14"/>
    <p:sldId id="269" r:id="rId15"/>
    <p:sldId id="270" r:id="rId16"/>
    <p:sldId id="272" r:id="rId17"/>
    <p:sldId id="273" r:id="rId18"/>
    <p:sldId id="276" r:id="rId19"/>
    <p:sldId id="274" r:id="rId20"/>
    <p:sldId id="275" r:id="rId21"/>
  </p:sldIdLst>
  <p:sldSz cx="9144000" cy="6858000" type="screen4x3"/>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63" d="100"/>
          <a:sy n="63" d="100"/>
        </p:scale>
        <p:origin x="1374" y="6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2130425"/>
            <a:ext cx="7772400" cy="1470025"/>
          </a:xfrm>
        </p:spPr>
        <p:txBody>
          <a:bodyPr/>
          <a:lstStyle/>
          <a:p>
            <a:r>
              <a:rPr lang="lt-LT" smtClean="0"/>
              <a:t>Spustelėję redag. ruoš. pavad. stilių</a:t>
            </a:r>
            <a:endParaRPr lang="lt-LT"/>
          </a:p>
        </p:txBody>
      </p:sp>
      <p:sp>
        <p:nvSpPr>
          <p:cNvPr id="3" name="Antrinis pavadinima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lt-LT" smtClean="0"/>
              <a:t>Spustelėję redag. ruoš. paantrš. stilių</a:t>
            </a:r>
            <a:endParaRPr lang="lt-LT"/>
          </a:p>
        </p:txBody>
      </p:sp>
      <p:sp>
        <p:nvSpPr>
          <p:cNvPr id="4" name="Datos vietos rezervavimo ženklas 3"/>
          <p:cNvSpPr>
            <a:spLocks noGrp="1"/>
          </p:cNvSpPr>
          <p:nvPr>
            <p:ph type="dt" sz="half" idx="10"/>
          </p:nvPr>
        </p:nvSpPr>
        <p:spPr/>
        <p:txBody>
          <a:bodyPr/>
          <a:lstStyle/>
          <a:p>
            <a:fld id="{5B2155EB-205E-433E-B0B2-2902F9889E44}" type="datetimeFigureOut">
              <a:rPr lang="lt-LT" smtClean="0"/>
              <a:t>2021-02-08</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3638100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Spustelėję redag. ruoš. pavad. stilių</a:t>
            </a:r>
            <a:endParaRPr lang="lt-LT"/>
          </a:p>
        </p:txBody>
      </p:sp>
      <p:sp>
        <p:nvSpPr>
          <p:cNvPr id="3" name="Turinio vietos rezervavimo ženklas 2"/>
          <p:cNvSpPr>
            <a:spLocks noGrp="1"/>
          </p:cNvSpPr>
          <p:nvPr>
            <p:ph idx="1"/>
          </p:nvPr>
        </p:nvSpPr>
        <p:spPr/>
        <p:txBody>
          <a:bodyPr/>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Datos vietos rezervavimo ženklas 3"/>
          <p:cNvSpPr>
            <a:spLocks noGrp="1"/>
          </p:cNvSpPr>
          <p:nvPr>
            <p:ph type="dt" sz="half" idx="10"/>
          </p:nvPr>
        </p:nvSpPr>
        <p:spPr/>
        <p:txBody>
          <a:bodyPr/>
          <a:lstStyle/>
          <a:p>
            <a:fld id="{5B2155EB-205E-433E-B0B2-2902F9889E44}" type="datetimeFigureOut">
              <a:rPr lang="lt-LT" smtClean="0"/>
              <a:t>2021-02-08</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1089594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722313" y="4406900"/>
            <a:ext cx="7772400" cy="1362075"/>
          </a:xfrm>
        </p:spPr>
        <p:txBody>
          <a:bodyPr anchor="t"/>
          <a:lstStyle>
            <a:lvl1pPr algn="l">
              <a:defRPr sz="4000" b="1" cap="all"/>
            </a:lvl1pPr>
          </a:lstStyle>
          <a:p>
            <a:r>
              <a:rPr lang="lt-LT" smtClean="0"/>
              <a:t>Spustelėję redag. ruoš. pavad. stilių</a:t>
            </a:r>
            <a:endParaRPr lang="lt-LT"/>
          </a:p>
        </p:txBody>
      </p:sp>
      <p:sp>
        <p:nvSpPr>
          <p:cNvPr id="3" name="Teksto vietos rezervavimo ženklas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smtClean="0"/>
              <a:t>Spustelėję redag. ruoš. teksto stilių</a:t>
            </a:r>
          </a:p>
        </p:txBody>
      </p:sp>
      <p:sp>
        <p:nvSpPr>
          <p:cNvPr id="4" name="Datos vietos rezervavimo ženklas 3"/>
          <p:cNvSpPr>
            <a:spLocks noGrp="1"/>
          </p:cNvSpPr>
          <p:nvPr>
            <p:ph type="dt" sz="half" idx="10"/>
          </p:nvPr>
        </p:nvSpPr>
        <p:spPr/>
        <p:txBody>
          <a:bodyPr/>
          <a:lstStyle/>
          <a:p>
            <a:fld id="{5B2155EB-205E-433E-B0B2-2902F9889E44}" type="datetimeFigureOut">
              <a:rPr lang="lt-LT" smtClean="0"/>
              <a:t>2021-02-08</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2964887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Spustelėję redag. ruoš. pavad. stilių</a:t>
            </a:r>
            <a:endParaRPr lang="lt-LT"/>
          </a:p>
        </p:txBody>
      </p:sp>
      <p:sp>
        <p:nvSpPr>
          <p:cNvPr id="3" name="Turinio vietos rezervavimo ženklas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Turinio vietos rezervavimo ženklas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5" name="Datos vietos rezervavimo ženklas 4"/>
          <p:cNvSpPr>
            <a:spLocks noGrp="1"/>
          </p:cNvSpPr>
          <p:nvPr>
            <p:ph type="dt" sz="half" idx="10"/>
          </p:nvPr>
        </p:nvSpPr>
        <p:spPr/>
        <p:txBody>
          <a:bodyPr/>
          <a:lstStyle/>
          <a:p>
            <a:fld id="{5B2155EB-205E-433E-B0B2-2902F9889E44}" type="datetimeFigureOut">
              <a:rPr lang="lt-LT" smtClean="0"/>
              <a:t>2021-02-08</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442663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lvl1pPr>
              <a:defRPr/>
            </a:lvl1pPr>
          </a:lstStyle>
          <a:p>
            <a:r>
              <a:rPr lang="lt-LT" smtClean="0"/>
              <a:t>Spustelėję redag. ruoš. pavad. stilių</a:t>
            </a:r>
            <a:endParaRPr lang="lt-LT"/>
          </a:p>
        </p:txBody>
      </p:sp>
      <p:sp>
        <p:nvSpPr>
          <p:cNvPr id="3" name="Teksto vietos rezervavimo ženklas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smtClean="0"/>
              <a:t>Spustelėję redag. ruoš. teksto stilių</a:t>
            </a:r>
          </a:p>
        </p:txBody>
      </p:sp>
      <p:sp>
        <p:nvSpPr>
          <p:cNvPr id="4" name="Turinio vietos rezervavimo ženklas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5" name="Teksto vietos rezervavimo ženklas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smtClean="0"/>
              <a:t>Spustelėję redag. ruoš. teksto stilių</a:t>
            </a:r>
          </a:p>
        </p:txBody>
      </p:sp>
      <p:sp>
        <p:nvSpPr>
          <p:cNvPr id="6" name="Turinio vietos rezervavimo ženklas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7" name="Datos vietos rezervavimo ženklas 6"/>
          <p:cNvSpPr>
            <a:spLocks noGrp="1"/>
          </p:cNvSpPr>
          <p:nvPr>
            <p:ph type="dt" sz="half" idx="10"/>
          </p:nvPr>
        </p:nvSpPr>
        <p:spPr/>
        <p:txBody>
          <a:bodyPr/>
          <a:lstStyle/>
          <a:p>
            <a:fld id="{5B2155EB-205E-433E-B0B2-2902F9889E44}" type="datetimeFigureOut">
              <a:rPr lang="lt-LT" smtClean="0"/>
              <a:t>2021-02-08</a:t>
            </a:fld>
            <a:endParaRPr lang="lt-LT"/>
          </a:p>
        </p:txBody>
      </p:sp>
      <p:sp>
        <p:nvSpPr>
          <p:cNvPr id="8" name="Poraštės vietos rezervavimo ženklas 7"/>
          <p:cNvSpPr>
            <a:spLocks noGrp="1"/>
          </p:cNvSpPr>
          <p:nvPr>
            <p:ph type="ftr" sz="quarter" idx="11"/>
          </p:nvPr>
        </p:nvSpPr>
        <p:spPr/>
        <p:txBody>
          <a:bodyPr/>
          <a:lstStyle/>
          <a:p>
            <a:endParaRPr lang="lt-LT"/>
          </a:p>
        </p:txBody>
      </p:sp>
      <p:sp>
        <p:nvSpPr>
          <p:cNvPr id="9" name="Skaidrės numerio vietos rezervavimo ženklas 8"/>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2649524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Spustelėję redag. ruoš. pavad. stilių</a:t>
            </a:r>
            <a:endParaRPr lang="lt-LT"/>
          </a:p>
        </p:txBody>
      </p:sp>
      <p:sp>
        <p:nvSpPr>
          <p:cNvPr id="3" name="Datos vietos rezervavimo ženklas 2"/>
          <p:cNvSpPr>
            <a:spLocks noGrp="1"/>
          </p:cNvSpPr>
          <p:nvPr>
            <p:ph type="dt" sz="half" idx="10"/>
          </p:nvPr>
        </p:nvSpPr>
        <p:spPr/>
        <p:txBody>
          <a:bodyPr/>
          <a:lstStyle/>
          <a:p>
            <a:fld id="{5B2155EB-205E-433E-B0B2-2902F9889E44}" type="datetimeFigureOut">
              <a:rPr lang="lt-LT" smtClean="0"/>
              <a:t>2021-02-08</a:t>
            </a:fld>
            <a:endParaRPr lang="lt-LT"/>
          </a:p>
        </p:txBody>
      </p:sp>
      <p:sp>
        <p:nvSpPr>
          <p:cNvPr id="4" name="Poraštės vietos rezervavimo ženklas 3"/>
          <p:cNvSpPr>
            <a:spLocks noGrp="1"/>
          </p:cNvSpPr>
          <p:nvPr>
            <p:ph type="ftr" sz="quarter" idx="11"/>
          </p:nvPr>
        </p:nvSpPr>
        <p:spPr/>
        <p:txBody>
          <a:bodyPr/>
          <a:lstStyle/>
          <a:p>
            <a:endParaRPr lang="lt-LT"/>
          </a:p>
        </p:txBody>
      </p:sp>
      <p:sp>
        <p:nvSpPr>
          <p:cNvPr id="5" name="Skaidrės numerio vietos rezervavimo ženklas 4"/>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16832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p:cNvSpPr>
            <a:spLocks noGrp="1"/>
          </p:cNvSpPr>
          <p:nvPr>
            <p:ph type="dt" sz="half" idx="10"/>
          </p:nvPr>
        </p:nvSpPr>
        <p:spPr/>
        <p:txBody>
          <a:bodyPr/>
          <a:lstStyle/>
          <a:p>
            <a:fld id="{5B2155EB-205E-433E-B0B2-2902F9889E44}" type="datetimeFigureOut">
              <a:rPr lang="lt-LT" smtClean="0"/>
              <a:t>2021-02-08</a:t>
            </a:fld>
            <a:endParaRPr lang="lt-LT"/>
          </a:p>
        </p:txBody>
      </p:sp>
      <p:sp>
        <p:nvSpPr>
          <p:cNvPr id="3" name="Poraštės vietos rezervavimo ženklas 2"/>
          <p:cNvSpPr>
            <a:spLocks noGrp="1"/>
          </p:cNvSpPr>
          <p:nvPr>
            <p:ph type="ftr" sz="quarter" idx="11"/>
          </p:nvPr>
        </p:nvSpPr>
        <p:spPr/>
        <p:txBody>
          <a:bodyPr/>
          <a:lstStyle/>
          <a:p>
            <a:endParaRPr lang="lt-LT"/>
          </a:p>
        </p:txBody>
      </p:sp>
      <p:sp>
        <p:nvSpPr>
          <p:cNvPr id="4" name="Skaidrės numerio vietos rezervavimo ženklas 3"/>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4244010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3050"/>
            <a:ext cx="3008313" cy="1162050"/>
          </a:xfrm>
        </p:spPr>
        <p:txBody>
          <a:bodyPr anchor="b"/>
          <a:lstStyle>
            <a:lvl1pPr algn="l">
              <a:defRPr sz="2000" b="1"/>
            </a:lvl1pPr>
          </a:lstStyle>
          <a:p>
            <a:r>
              <a:rPr lang="lt-LT" smtClean="0"/>
              <a:t>Spustelėję redag. ruoš. pavad. stilių</a:t>
            </a:r>
            <a:endParaRPr lang="lt-LT"/>
          </a:p>
        </p:txBody>
      </p:sp>
      <p:sp>
        <p:nvSpPr>
          <p:cNvPr id="3" name="Turinio vietos rezervavimo ženklas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Teksto vietos rezervavimo ženklas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smtClean="0"/>
              <a:t>Spustelėję redag. ruoš. teksto stilių</a:t>
            </a:r>
          </a:p>
        </p:txBody>
      </p:sp>
      <p:sp>
        <p:nvSpPr>
          <p:cNvPr id="5" name="Datos vietos rezervavimo ženklas 4"/>
          <p:cNvSpPr>
            <a:spLocks noGrp="1"/>
          </p:cNvSpPr>
          <p:nvPr>
            <p:ph type="dt" sz="half" idx="10"/>
          </p:nvPr>
        </p:nvSpPr>
        <p:spPr/>
        <p:txBody>
          <a:bodyPr/>
          <a:lstStyle/>
          <a:p>
            <a:fld id="{5B2155EB-205E-433E-B0B2-2902F9889E44}" type="datetimeFigureOut">
              <a:rPr lang="lt-LT" smtClean="0"/>
              <a:t>2021-02-08</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856604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1792288" y="4800600"/>
            <a:ext cx="5486400" cy="566738"/>
          </a:xfrm>
        </p:spPr>
        <p:txBody>
          <a:bodyPr anchor="b"/>
          <a:lstStyle>
            <a:lvl1pPr algn="l">
              <a:defRPr sz="2000" b="1"/>
            </a:lvl1pPr>
          </a:lstStyle>
          <a:p>
            <a:r>
              <a:rPr lang="lt-LT" smtClean="0"/>
              <a:t>Spustelėję redag. ruoš. pavad. stilių</a:t>
            </a:r>
            <a:endParaRPr lang="lt-LT"/>
          </a:p>
        </p:txBody>
      </p:sp>
      <p:sp>
        <p:nvSpPr>
          <p:cNvPr id="3" name="Paveikslėlio vietos rezervavimo ženklas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smtClean="0"/>
              <a:t>Spustelėję redag. ruoš. teksto stilių</a:t>
            </a:r>
          </a:p>
        </p:txBody>
      </p:sp>
      <p:sp>
        <p:nvSpPr>
          <p:cNvPr id="5" name="Datos vietos rezervavimo ženklas 4"/>
          <p:cNvSpPr>
            <a:spLocks noGrp="1"/>
          </p:cNvSpPr>
          <p:nvPr>
            <p:ph type="dt" sz="half" idx="10"/>
          </p:nvPr>
        </p:nvSpPr>
        <p:spPr/>
        <p:txBody>
          <a:bodyPr/>
          <a:lstStyle/>
          <a:p>
            <a:fld id="{5B2155EB-205E-433E-B0B2-2902F9889E44}" type="datetimeFigureOut">
              <a:rPr lang="lt-LT" smtClean="0"/>
              <a:t>2021-02-08</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1448748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Spustelėję redag. ruoš. pavad. stilių</a:t>
            </a:r>
            <a:endParaRPr lang="lt-LT"/>
          </a:p>
        </p:txBody>
      </p:sp>
      <p:sp>
        <p:nvSpPr>
          <p:cNvPr id="3" name="Vertikalaus teksto vietos rezervavimo ženklas 2"/>
          <p:cNvSpPr>
            <a:spLocks noGrp="1"/>
          </p:cNvSpPr>
          <p:nvPr>
            <p:ph type="body" orient="vert" idx="1"/>
          </p:nvPr>
        </p:nvSpPr>
        <p:spPr/>
        <p:txBody>
          <a:bodyPr vert="eaVert"/>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Datos vietos rezervavimo ženklas 3"/>
          <p:cNvSpPr>
            <a:spLocks noGrp="1"/>
          </p:cNvSpPr>
          <p:nvPr>
            <p:ph type="dt" sz="half" idx="10"/>
          </p:nvPr>
        </p:nvSpPr>
        <p:spPr/>
        <p:txBody>
          <a:bodyPr/>
          <a:lstStyle/>
          <a:p>
            <a:fld id="{5B2155EB-205E-433E-B0B2-2902F9889E44}" type="datetimeFigureOut">
              <a:rPr lang="lt-LT" smtClean="0"/>
              <a:t>2021-02-08</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3327654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6629400" y="274638"/>
            <a:ext cx="2057400" cy="5851525"/>
          </a:xfrm>
        </p:spPr>
        <p:txBody>
          <a:bodyPr vert="eaVert"/>
          <a:lstStyle/>
          <a:p>
            <a:r>
              <a:rPr lang="lt-LT" smtClean="0"/>
              <a:t>Spustelėję redag. ruoš. pavad. stilių</a:t>
            </a:r>
            <a:endParaRPr lang="lt-LT"/>
          </a:p>
        </p:txBody>
      </p:sp>
      <p:sp>
        <p:nvSpPr>
          <p:cNvPr id="3" name="Vertikalaus teksto vietos rezervavimo ženklas 2"/>
          <p:cNvSpPr>
            <a:spLocks noGrp="1"/>
          </p:cNvSpPr>
          <p:nvPr>
            <p:ph type="body" orient="vert" idx="1"/>
          </p:nvPr>
        </p:nvSpPr>
        <p:spPr>
          <a:xfrm>
            <a:off x="457200" y="274638"/>
            <a:ext cx="6019800" cy="5851525"/>
          </a:xfrm>
        </p:spPr>
        <p:txBody>
          <a:bodyPr vert="eaVert"/>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Datos vietos rezervavimo ženklas 3"/>
          <p:cNvSpPr>
            <a:spLocks noGrp="1"/>
          </p:cNvSpPr>
          <p:nvPr>
            <p:ph type="dt" sz="half" idx="10"/>
          </p:nvPr>
        </p:nvSpPr>
        <p:spPr/>
        <p:txBody>
          <a:bodyPr/>
          <a:lstStyle/>
          <a:p>
            <a:fld id="{5B2155EB-205E-433E-B0B2-2902F9889E44}" type="datetimeFigureOut">
              <a:rPr lang="lt-LT" smtClean="0"/>
              <a:t>2021-02-08</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8E3181EB-1E24-4527-81D4-A67E0CB4BD23}" type="slidenum">
              <a:rPr lang="lt-LT" smtClean="0"/>
              <a:t>‹#›</a:t>
            </a:fld>
            <a:endParaRPr lang="lt-LT"/>
          </a:p>
        </p:txBody>
      </p:sp>
    </p:spTree>
    <p:extLst>
      <p:ext uri="{BB962C8B-B14F-4D97-AF65-F5344CB8AC3E}">
        <p14:creationId xmlns:p14="http://schemas.microsoft.com/office/powerpoint/2010/main" val="1959968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lt-LT" smtClean="0"/>
              <a:t>Spustelėję redag. ruoš. pavad. stilių</a:t>
            </a:r>
            <a:endParaRPr lang="lt-LT"/>
          </a:p>
        </p:txBody>
      </p:sp>
      <p:sp>
        <p:nvSpPr>
          <p:cNvPr id="3" name="Teksto vietos rezervavimo ženklas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lt-LT" smtClean="0"/>
              <a:t>Spustelėję redag. ruoš. teksto stilių</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Datos vietos rezervavimo ženklas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2155EB-205E-433E-B0B2-2902F9889E44}" type="datetimeFigureOut">
              <a:rPr lang="lt-LT" smtClean="0"/>
              <a:t>2021-02-08</a:t>
            </a:fld>
            <a:endParaRPr lang="lt-LT"/>
          </a:p>
        </p:txBody>
      </p:sp>
      <p:sp>
        <p:nvSpPr>
          <p:cNvPr id="5" name="Poraštės vietos rezervavimo ženklas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181EB-1E24-4527-81D4-A67E0CB4BD23}" type="slidenum">
              <a:rPr lang="lt-LT" smtClean="0"/>
              <a:t>‹#›</a:t>
            </a:fld>
            <a:endParaRPr lang="lt-LT"/>
          </a:p>
        </p:txBody>
      </p:sp>
    </p:spTree>
    <p:extLst>
      <p:ext uri="{BB962C8B-B14F-4D97-AF65-F5344CB8AC3E}">
        <p14:creationId xmlns:p14="http://schemas.microsoft.com/office/powerpoint/2010/main" val="386560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ctrTitle"/>
          </p:nvPr>
        </p:nvSpPr>
        <p:spPr/>
        <p:txBody>
          <a:bodyPr/>
          <a:lstStyle/>
          <a:p>
            <a:endParaRPr lang="lt-LT" dirty="0"/>
          </a:p>
        </p:txBody>
      </p:sp>
      <p:sp>
        <p:nvSpPr>
          <p:cNvPr id="3" name="Antrinis pavadinimas 2"/>
          <p:cNvSpPr>
            <a:spLocks noGrp="1"/>
          </p:cNvSpPr>
          <p:nvPr>
            <p:ph type="subTitle" idx="1"/>
          </p:nvPr>
        </p:nvSpPr>
        <p:spPr/>
        <p:txBody>
          <a:bodyPr/>
          <a:lstStyle/>
          <a:p>
            <a:endParaRPr lang="lt-LT"/>
          </a:p>
        </p:txBody>
      </p:sp>
      <p:pic>
        <p:nvPicPr>
          <p:cNvPr id="1026" name="Picture 2" descr="C:\Users\Darzelis\Desktop\131357898_899451294127919_176784346286269365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168"/>
            <a:ext cx="9176225" cy="688216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51520" y="332656"/>
            <a:ext cx="5400600" cy="2062103"/>
          </a:xfrm>
          <a:prstGeom prst="rect">
            <a:avLst/>
          </a:prstGeom>
          <a:noFill/>
        </p:spPr>
        <p:txBody>
          <a:bodyPr wrap="square" rtlCol="0">
            <a:spAutoFit/>
          </a:bodyPr>
          <a:lstStyle/>
          <a:p>
            <a:r>
              <a:rPr lang="lt-LT" sz="3200" dirty="0" smtClean="0">
                <a:solidFill>
                  <a:schemeClr val="bg1">
                    <a:lumMod val="95000"/>
                  </a:schemeClr>
                </a:solidFill>
                <a:latin typeface="Bodoni MT Black" panose="02070A03080606020203" pitchFamily="18" charset="0"/>
                <a:cs typeface="Arabic Typesetting" panose="03020402040406030203" pitchFamily="66" charset="-78"/>
              </a:rPr>
              <a:t>Nuotolinio darbo ypatumai, geroji patirtis ikimokykliniame ugdyme</a:t>
            </a:r>
            <a:endParaRPr lang="lt-LT" sz="3200" dirty="0">
              <a:solidFill>
                <a:schemeClr val="bg1">
                  <a:lumMod val="95000"/>
                </a:schemeClr>
              </a:solidFill>
              <a:latin typeface="Bodoni MT Black" panose="02070A03080606020203" pitchFamily="18" charset="0"/>
              <a:cs typeface="Arabic Typesetting" panose="03020402040406030203" pitchFamily="66" charset="-78"/>
            </a:endParaRPr>
          </a:p>
        </p:txBody>
      </p:sp>
      <p:sp>
        <p:nvSpPr>
          <p:cNvPr id="5" name="TextBox 4"/>
          <p:cNvSpPr txBox="1"/>
          <p:nvPr/>
        </p:nvSpPr>
        <p:spPr>
          <a:xfrm>
            <a:off x="5088006" y="5877794"/>
            <a:ext cx="4104456" cy="954107"/>
          </a:xfrm>
          <a:prstGeom prst="rect">
            <a:avLst/>
          </a:prstGeom>
          <a:noFill/>
        </p:spPr>
        <p:txBody>
          <a:bodyPr wrap="square" rtlCol="0">
            <a:spAutoFit/>
          </a:bodyPr>
          <a:lstStyle/>
          <a:p>
            <a:r>
              <a:rPr lang="lt-LT" sz="1400" b="1" dirty="0" smtClean="0">
                <a:solidFill>
                  <a:schemeClr val="bg1"/>
                </a:solidFill>
                <a:latin typeface="Times New Roman" panose="02020603050405020304" pitchFamily="18" charset="0"/>
                <a:cs typeface="Times New Roman" panose="02020603050405020304" pitchFamily="18" charset="0"/>
              </a:rPr>
              <a:t>Skaidres paruošė Raseinių r. Nemakščių</a:t>
            </a:r>
          </a:p>
          <a:p>
            <a:r>
              <a:rPr lang="lt-LT" sz="1400" b="1" dirty="0" smtClean="0">
                <a:solidFill>
                  <a:schemeClr val="bg1"/>
                </a:solidFill>
                <a:latin typeface="Times New Roman" panose="02020603050405020304" pitchFamily="18" charset="0"/>
                <a:cs typeface="Times New Roman" panose="02020603050405020304" pitchFamily="18" charset="0"/>
              </a:rPr>
              <a:t> Martyno Mažvydo gimnazijos </a:t>
            </a:r>
          </a:p>
          <a:p>
            <a:r>
              <a:rPr lang="lt-LT" sz="1400" b="1" dirty="0" smtClean="0">
                <a:solidFill>
                  <a:schemeClr val="bg1"/>
                </a:solidFill>
                <a:latin typeface="Times New Roman" panose="02020603050405020304" pitchFamily="18" charset="0"/>
                <a:cs typeface="Times New Roman" panose="02020603050405020304" pitchFamily="18" charset="0"/>
              </a:rPr>
              <a:t>mokytojo padėjėja Zita </a:t>
            </a:r>
            <a:r>
              <a:rPr lang="lt-LT" sz="1400" b="1" dirty="0" err="1" smtClean="0">
                <a:solidFill>
                  <a:schemeClr val="bg1"/>
                </a:solidFill>
                <a:latin typeface="Times New Roman" panose="02020603050405020304" pitchFamily="18" charset="0"/>
                <a:cs typeface="Times New Roman" panose="02020603050405020304" pitchFamily="18" charset="0"/>
              </a:rPr>
              <a:t>Šaltė</a:t>
            </a:r>
            <a:endParaRPr lang="lt-LT" sz="1400" b="1" dirty="0" smtClean="0">
              <a:solidFill>
                <a:schemeClr val="bg1"/>
              </a:solidFill>
              <a:latin typeface="Times New Roman" panose="02020603050405020304" pitchFamily="18" charset="0"/>
              <a:cs typeface="Times New Roman" panose="02020603050405020304" pitchFamily="18" charset="0"/>
            </a:endParaRPr>
          </a:p>
          <a:p>
            <a:r>
              <a:rPr lang="lt-LT" sz="1400" b="1" dirty="0" smtClean="0">
                <a:solidFill>
                  <a:schemeClr val="bg1"/>
                </a:solidFill>
                <a:latin typeface="Times New Roman" panose="02020603050405020304" pitchFamily="18" charset="0"/>
                <a:cs typeface="Times New Roman" panose="02020603050405020304" pitchFamily="18" charset="0"/>
              </a:rPr>
              <a:t>	2021-02-05</a:t>
            </a:r>
            <a:endParaRPr lang="lt-LT"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6970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ntraštė 6"/>
          <p:cNvSpPr>
            <a:spLocks noGrp="1"/>
          </p:cNvSpPr>
          <p:nvPr>
            <p:ph type="title"/>
          </p:nvPr>
        </p:nvSpPr>
        <p:spPr>
          <a:xfrm>
            <a:off x="457200" y="116632"/>
            <a:ext cx="8229600" cy="2448272"/>
          </a:xfrm>
        </p:spPr>
        <p:txBody>
          <a:bodyPr>
            <a:normAutofit fontScale="90000"/>
          </a:bodyPr>
          <a:lstStyle/>
          <a:p>
            <a:pPr algn="l">
              <a:lnSpc>
                <a:spcPct val="200000"/>
              </a:lnSpc>
            </a:pPr>
            <a:r>
              <a:rPr lang="lt-LT" sz="2000" dirty="0" smtClean="0">
                <a:latin typeface="Times New Roman" panose="02020603050405020304" pitchFamily="18" charset="0"/>
                <a:cs typeface="Times New Roman" panose="02020603050405020304" pitchFamily="18" charset="0"/>
              </a:rPr>
              <a:t/>
            </a:r>
            <a:br>
              <a:rPr lang="lt-LT" sz="2000" dirty="0" smtClean="0">
                <a:latin typeface="Times New Roman" panose="02020603050405020304" pitchFamily="18" charset="0"/>
                <a:cs typeface="Times New Roman" panose="02020603050405020304" pitchFamily="18" charset="0"/>
              </a:rPr>
            </a:br>
            <a:r>
              <a:rPr lang="lt-LT" sz="2000" dirty="0" smtClean="0">
                <a:latin typeface="Times New Roman" panose="02020603050405020304" pitchFamily="18" charset="0"/>
                <a:cs typeface="Times New Roman" panose="02020603050405020304" pitchFamily="18" charset="0"/>
              </a:rPr>
              <a:t/>
            </a:r>
            <a:br>
              <a:rPr lang="lt-LT" sz="2000" dirty="0" smtClean="0">
                <a:latin typeface="Times New Roman" panose="02020603050405020304" pitchFamily="18" charset="0"/>
                <a:cs typeface="Times New Roman" panose="02020603050405020304" pitchFamily="18" charset="0"/>
              </a:rPr>
            </a:br>
            <a:r>
              <a:rPr lang="lt-LT" sz="2000" dirty="0">
                <a:latin typeface="Times New Roman" panose="02020603050405020304" pitchFamily="18" charset="0"/>
                <a:cs typeface="Times New Roman" panose="02020603050405020304" pitchFamily="18" charset="0"/>
              </a:rPr>
              <a:t/>
            </a:r>
            <a:br>
              <a:rPr lang="lt-LT" sz="2000" dirty="0">
                <a:latin typeface="Times New Roman" panose="02020603050405020304" pitchFamily="18" charset="0"/>
                <a:cs typeface="Times New Roman" panose="02020603050405020304" pitchFamily="18" charset="0"/>
              </a:rPr>
            </a:br>
            <a:r>
              <a:rPr lang="lt-LT" sz="2000" dirty="0" smtClean="0">
                <a:latin typeface="Times New Roman" panose="02020603050405020304" pitchFamily="18" charset="0"/>
                <a:cs typeface="Times New Roman" panose="02020603050405020304" pitchFamily="18" charset="0"/>
              </a:rPr>
              <a:t/>
            </a:r>
            <a:br>
              <a:rPr lang="lt-LT" sz="2000" dirty="0" smtClean="0">
                <a:latin typeface="Times New Roman" panose="02020603050405020304" pitchFamily="18" charset="0"/>
                <a:cs typeface="Times New Roman" panose="02020603050405020304" pitchFamily="18" charset="0"/>
              </a:rPr>
            </a:br>
            <a:r>
              <a:rPr lang="lt-LT" sz="2000" dirty="0" smtClean="0">
                <a:latin typeface="Times New Roman" panose="02020603050405020304" pitchFamily="18" charset="0"/>
                <a:cs typeface="Times New Roman" panose="02020603050405020304" pitchFamily="18" charset="0"/>
              </a:rPr>
              <a:t>● </a:t>
            </a:r>
            <a:r>
              <a:rPr lang="lt-LT" sz="2700" dirty="0" smtClean="0">
                <a:latin typeface="Times New Roman" panose="02020603050405020304" pitchFamily="18" charset="0"/>
                <a:cs typeface="Times New Roman" panose="02020603050405020304" pitchFamily="18" charset="0"/>
              </a:rPr>
              <a:t>PRIEMONĖS UGDOMAJAI VEIKLAI;</a:t>
            </a:r>
            <a:br>
              <a:rPr lang="lt-LT" sz="2700" dirty="0" smtClean="0">
                <a:latin typeface="Times New Roman" panose="02020603050405020304" pitchFamily="18" charset="0"/>
                <a:cs typeface="Times New Roman" panose="02020603050405020304" pitchFamily="18" charset="0"/>
              </a:rPr>
            </a:br>
            <a:r>
              <a:rPr lang="lt-LT" sz="2700" dirty="0" smtClean="0">
                <a:latin typeface="Times New Roman" panose="02020603050405020304" pitchFamily="18" charset="0"/>
                <a:cs typeface="Times New Roman" panose="02020603050405020304" pitchFamily="18" charset="0"/>
              </a:rPr>
              <a:t>●PRIEMONĖS </a:t>
            </a:r>
            <a:r>
              <a:rPr lang="lt-LT" sz="2700" b="1" dirty="0" smtClean="0">
                <a:latin typeface="Times New Roman" panose="02020603050405020304" pitchFamily="18" charset="0"/>
                <a:cs typeface="Times New Roman" panose="02020603050405020304" pitchFamily="18" charset="0"/>
              </a:rPr>
              <a:t>STEAM</a:t>
            </a:r>
            <a:r>
              <a:rPr lang="lt-LT" sz="2700" dirty="0" smtClean="0">
                <a:latin typeface="Times New Roman" panose="02020603050405020304" pitchFamily="18" charset="0"/>
                <a:cs typeface="Times New Roman" panose="02020603050405020304" pitchFamily="18" charset="0"/>
              </a:rPr>
              <a:t> METODUI;</a:t>
            </a:r>
            <a:br>
              <a:rPr lang="lt-LT" sz="2700" dirty="0" smtClean="0">
                <a:latin typeface="Times New Roman" panose="02020603050405020304" pitchFamily="18" charset="0"/>
                <a:cs typeface="Times New Roman" panose="02020603050405020304" pitchFamily="18" charset="0"/>
              </a:rPr>
            </a:br>
            <a:r>
              <a:rPr lang="lt-LT" sz="2700" dirty="0" smtClean="0">
                <a:latin typeface="Times New Roman" panose="02020603050405020304" pitchFamily="18" charset="0"/>
                <a:cs typeface="Times New Roman" panose="02020603050405020304" pitchFamily="18" charset="0"/>
              </a:rPr>
              <a:t>● DEKORACIJOS EDUKACINIŲ ERDVIŲ PUOŠIMUI</a:t>
            </a:r>
            <a:r>
              <a:rPr lang="lt-LT" sz="2000" dirty="0" smtClean="0">
                <a:latin typeface="Times New Roman" panose="02020603050405020304" pitchFamily="18" charset="0"/>
                <a:cs typeface="Times New Roman" panose="02020603050405020304" pitchFamily="18" charset="0"/>
              </a:rPr>
              <a:t>.</a:t>
            </a:r>
            <a:br>
              <a:rPr lang="lt-LT" sz="2000" dirty="0" smtClean="0">
                <a:latin typeface="Times New Roman" panose="02020603050405020304" pitchFamily="18" charset="0"/>
                <a:cs typeface="Times New Roman" panose="02020603050405020304" pitchFamily="18" charset="0"/>
              </a:rPr>
            </a:br>
            <a:r>
              <a:rPr lang="lt-LT" sz="2000" dirty="0">
                <a:latin typeface="Times New Roman" panose="02020603050405020304" pitchFamily="18" charset="0"/>
                <a:cs typeface="Times New Roman" panose="02020603050405020304" pitchFamily="18" charset="0"/>
              </a:rPr>
              <a:t/>
            </a:r>
            <a:br>
              <a:rPr lang="lt-LT" sz="2000" dirty="0">
                <a:latin typeface="Times New Roman" panose="02020603050405020304" pitchFamily="18" charset="0"/>
                <a:cs typeface="Times New Roman" panose="02020603050405020304" pitchFamily="18" charset="0"/>
              </a:rPr>
            </a:br>
            <a:r>
              <a:rPr lang="lt-LT" sz="2000" dirty="0" smtClean="0">
                <a:latin typeface="Times New Roman" panose="02020603050405020304" pitchFamily="18" charset="0"/>
                <a:cs typeface="Times New Roman" panose="02020603050405020304" pitchFamily="18" charset="0"/>
              </a:rPr>
              <a:t/>
            </a:r>
            <a:br>
              <a:rPr lang="lt-LT" sz="2000" dirty="0" smtClean="0">
                <a:latin typeface="Times New Roman" panose="02020603050405020304" pitchFamily="18" charset="0"/>
                <a:cs typeface="Times New Roman" panose="02020603050405020304" pitchFamily="18" charset="0"/>
              </a:rPr>
            </a:br>
            <a:r>
              <a:rPr lang="lt-LT" sz="2000" dirty="0">
                <a:latin typeface="Times New Roman" panose="02020603050405020304" pitchFamily="18" charset="0"/>
                <a:cs typeface="Times New Roman" panose="02020603050405020304" pitchFamily="18" charset="0"/>
              </a:rPr>
              <a:t/>
            </a:r>
            <a:br>
              <a:rPr lang="lt-LT" sz="2000" dirty="0">
                <a:latin typeface="Times New Roman" panose="02020603050405020304" pitchFamily="18" charset="0"/>
                <a:cs typeface="Times New Roman" panose="02020603050405020304" pitchFamily="18" charset="0"/>
              </a:rPr>
            </a:br>
            <a:r>
              <a:rPr lang="lt-LT" sz="2000" dirty="0" smtClean="0">
                <a:latin typeface="Times New Roman" panose="02020603050405020304" pitchFamily="18" charset="0"/>
                <a:cs typeface="Times New Roman" panose="02020603050405020304" pitchFamily="18" charset="0"/>
              </a:rPr>
              <a:t/>
            </a:r>
            <a:br>
              <a:rPr lang="lt-LT" sz="2000" dirty="0" smtClean="0">
                <a:latin typeface="Times New Roman" panose="02020603050405020304" pitchFamily="18" charset="0"/>
                <a:cs typeface="Times New Roman" panose="02020603050405020304" pitchFamily="18" charset="0"/>
              </a:rPr>
            </a:br>
            <a:endParaRPr lang="lt-LT" sz="2000" dirty="0">
              <a:latin typeface="Times New Roman" panose="02020603050405020304" pitchFamily="18" charset="0"/>
              <a:cs typeface="Times New Roman" panose="02020603050405020304" pitchFamily="18" charset="0"/>
            </a:endParaRPr>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03648" y="2780928"/>
            <a:ext cx="6687374" cy="3761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55857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r>
              <a:rPr lang="lt-LT" sz="2000" b="1" dirty="0" smtClean="0">
                <a:ln>
                  <a:solidFill>
                    <a:schemeClr val="accent3">
                      <a:lumMod val="50000"/>
                    </a:schemeClr>
                  </a:solidFill>
                </a:ln>
                <a:solidFill>
                  <a:schemeClr val="accent3">
                    <a:lumMod val="50000"/>
                  </a:schemeClr>
                </a:solidFill>
                <a:latin typeface="Times New Roman" panose="02020603050405020304" pitchFamily="18" charset="0"/>
                <a:cs typeface="Times New Roman" panose="02020603050405020304" pitchFamily="18" charset="0"/>
              </a:rPr>
              <a:t>PRIEMONĖS</a:t>
            </a:r>
            <a:r>
              <a:rPr lang="lt-LT" sz="2000" b="1" dirty="0" smtClean="0">
                <a:ln>
                  <a:solidFill>
                    <a:schemeClr val="accent3">
                      <a:lumMod val="50000"/>
                    </a:schemeClr>
                  </a:solidFill>
                </a:ln>
                <a:latin typeface="Times New Roman" panose="02020603050405020304" pitchFamily="18" charset="0"/>
                <a:cs typeface="Times New Roman" panose="02020603050405020304" pitchFamily="18" charset="0"/>
              </a:rPr>
              <a:t> UGDOMAJAI VEIKLAI</a:t>
            </a:r>
            <a:endParaRPr lang="lt-LT" sz="2000" b="1" dirty="0">
              <a:ln>
                <a:solidFill>
                  <a:schemeClr val="accent3">
                    <a:lumMod val="50000"/>
                  </a:schemeClr>
                </a:solidFill>
              </a:ln>
              <a:latin typeface="Times New Roman" panose="02020603050405020304" pitchFamily="18" charset="0"/>
              <a:cs typeface="Times New Roman" panose="02020603050405020304" pitchFamily="18" charset="0"/>
            </a:endParaRPr>
          </a:p>
        </p:txBody>
      </p:sp>
      <p:sp>
        <p:nvSpPr>
          <p:cNvPr id="8" name="Turinio vietos rezervavimo ženklas 7"/>
          <p:cNvSpPr>
            <a:spLocks noGrp="1"/>
          </p:cNvSpPr>
          <p:nvPr>
            <p:ph sz="half" idx="1"/>
          </p:nvPr>
        </p:nvSpPr>
        <p:spPr/>
        <p:txBody>
          <a:bodyPr/>
          <a:lstStyle/>
          <a:p>
            <a:endParaRPr lang="lt-LT"/>
          </a:p>
        </p:txBody>
      </p:sp>
      <p:sp>
        <p:nvSpPr>
          <p:cNvPr id="9" name="Turinio vietos rezervavimo ženklas 8"/>
          <p:cNvSpPr>
            <a:spLocks noGrp="1"/>
          </p:cNvSpPr>
          <p:nvPr>
            <p:ph sz="half" idx="2"/>
          </p:nvPr>
        </p:nvSpPr>
        <p:spPr/>
        <p:txBody>
          <a:bodyPr>
            <a:normAutofit/>
          </a:bodyPr>
          <a:lstStyle/>
          <a:p>
            <a:pPr marL="0" indent="0">
              <a:buNone/>
            </a:pPr>
            <a:r>
              <a:rPr lang="lt-LT" sz="3200" dirty="0" smtClean="0">
                <a:latin typeface="Times New Roman" panose="02020603050405020304" pitchFamily="18" charset="0"/>
                <a:cs typeface="Times New Roman" panose="02020603050405020304" pitchFamily="18" charset="0"/>
              </a:rPr>
              <a:t>Ugdymo priemonė skirta spalvų pažinimui, geometrinių figūrų įsisavinimui, mąstymui, akies ir rankos koordinacijos lavinimui.</a:t>
            </a:r>
            <a:endParaRPr lang="lt-LT" sz="3200" dirty="0">
              <a:latin typeface="Times New Roman" panose="02020603050405020304" pitchFamily="18" charset="0"/>
              <a:cs typeface="Times New Roman" panose="02020603050405020304" pitchFamily="18" charset="0"/>
            </a:endParaRPr>
          </a:p>
        </p:txBody>
      </p:sp>
      <p:pic>
        <p:nvPicPr>
          <p:cNvPr id="2050" name="Picture 2" descr="C:\Users\Darzelis\Desktop\123723937_866770090729373_2192994135515502999_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0351" y="1196752"/>
            <a:ext cx="4104456" cy="5146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3317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ctrTitle"/>
          </p:nvPr>
        </p:nvSpPr>
        <p:spPr/>
        <p:txBody>
          <a:bodyPr/>
          <a:lstStyle/>
          <a:p>
            <a:endParaRPr lang="lt-LT"/>
          </a:p>
        </p:txBody>
      </p:sp>
      <p:sp>
        <p:nvSpPr>
          <p:cNvPr id="4" name="Turinio vietos rezervavimo ženklas 3"/>
          <p:cNvSpPr>
            <a:spLocks noGrp="1"/>
          </p:cNvSpPr>
          <p:nvPr>
            <p:ph type="subTitle" idx="1"/>
          </p:nvPr>
        </p:nvSpPr>
        <p:spPr>
          <a:xfrm>
            <a:off x="827584" y="4869160"/>
            <a:ext cx="7488832" cy="1368152"/>
          </a:xfrm>
        </p:spPr>
        <p:txBody>
          <a:bodyPr>
            <a:normAutofit fontScale="92500" lnSpcReduction="10000"/>
          </a:bodyPr>
          <a:lstStyle/>
          <a:p>
            <a:pPr algn="just"/>
            <a:r>
              <a:rPr lang="lt-LT" sz="3200" dirty="0" smtClean="0">
                <a:solidFill>
                  <a:schemeClr val="tx1"/>
                </a:solidFill>
                <a:latin typeface="Times New Roman" panose="02020603050405020304" pitchFamily="18" charset="0"/>
                <a:cs typeface="Times New Roman" panose="02020603050405020304" pitchFamily="18" charset="0"/>
              </a:rPr>
              <a:t>	</a:t>
            </a:r>
            <a:r>
              <a:rPr lang="lt-LT" dirty="0" smtClean="0">
                <a:solidFill>
                  <a:schemeClr val="tx1"/>
                </a:solidFill>
                <a:latin typeface="Times New Roman" panose="02020603050405020304" pitchFamily="18" charset="0"/>
                <a:cs typeface="Times New Roman" panose="02020603050405020304" pitchFamily="18" charset="0"/>
              </a:rPr>
              <a:t>Ugdymo</a:t>
            </a:r>
            <a:r>
              <a:rPr lang="lt-LT" sz="3200" dirty="0" smtClean="0">
                <a:solidFill>
                  <a:schemeClr val="tx1"/>
                </a:solidFill>
                <a:latin typeface="Times New Roman" panose="02020603050405020304" pitchFamily="18" charset="0"/>
                <a:cs typeface="Times New Roman" panose="02020603050405020304" pitchFamily="18" charset="0"/>
              </a:rPr>
              <a:t> priemonė skirta pirštų ir rankų judesių lavinimui, spalvų pažinimui, skaičiavimui, loginiam mąstymui.</a:t>
            </a:r>
            <a:endParaRPr lang="lt-LT" sz="3200" dirty="0">
              <a:solidFill>
                <a:schemeClr val="tx1"/>
              </a:solidFill>
              <a:latin typeface="Times New Roman" panose="02020603050405020304" pitchFamily="18" charset="0"/>
              <a:cs typeface="Times New Roman" panose="02020603050405020304" pitchFamily="18" charset="0"/>
            </a:endParaRPr>
          </a:p>
        </p:txBody>
      </p:sp>
      <p:pic>
        <p:nvPicPr>
          <p:cNvPr id="3075" name="Picture 3" descr="C:\Users\Darzelis\Desktop\144731454_1660159614186887_2430125147365630529_n.jpg"/>
          <p:cNvPicPr>
            <a:picLocks noGrp="1" noChangeAspect="1" noChangeArrowheads="1"/>
          </p:cNvPicPr>
          <p:nvPr>
            <p:ph sz="half" idx="4294967295"/>
          </p:nvPr>
        </p:nvPicPr>
        <p:blipFill>
          <a:blip r:embed="rId2" cstate="print">
            <a:extLst>
              <a:ext uri="{28A0092B-C50C-407E-A947-70E740481C1C}">
                <a14:useLocalDpi xmlns:a14="http://schemas.microsoft.com/office/drawing/2010/main" val="0"/>
              </a:ext>
            </a:extLst>
          </a:blip>
          <a:srcRect/>
          <a:stretch>
            <a:fillRect/>
          </a:stretch>
        </p:blipFill>
        <p:spPr bwMode="auto">
          <a:xfrm>
            <a:off x="1331640" y="188640"/>
            <a:ext cx="6264696"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0347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urinio vietos rezervavimo ženklas 5"/>
          <p:cNvSpPr>
            <a:spLocks noGrp="1"/>
          </p:cNvSpPr>
          <p:nvPr>
            <p:ph sz="half" idx="2"/>
          </p:nvPr>
        </p:nvSpPr>
        <p:spPr>
          <a:xfrm>
            <a:off x="5364088" y="1556791"/>
            <a:ext cx="3322712" cy="2736305"/>
          </a:xfrm>
        </p:spPr>
        <p:txBody>
          <a:bodyPr>
            <a:normAutofit/>
          </a:bodyPr>
          <a:lstStyle/>
          <a:p>
            <a:pPr marL="0" indent="0">
              <a:buNone/>
            </a:pPr>
            <a:r>
              <a:rPr lang="lt-LT" sz="3200" dirty="0" smtClean="0">
                <a:latin typeface="Times New Roman" panose="02020603050405020304" pitchFamily="18" charset="0"/>
                <a:cs typeface="Times New Roman" panose="02020603050405020304" pitchFamily="18" charset="0"/>
              </a:rPr>
              <a:t>Ugdymo  priemonė skirta spalvų pažinimui, skaičiavimui, mąstymui. </a:t>
            </a:r>
            <a:endParaRPr lang="lt-LT" sz="3200" dirty="0">
              <a:latin typeface="Times New Roman" panose="02020603050405020304" pitchFamily="18" charset="0"/>
              <a:cs typeface="Times New Roman" panose="02020603050405020304" pitchFamily="18" charset="0"/>
            </a:endParaRPr>
          </a:p>
        </p:txBody>
      </p:sp>
      <p:pic>
        <p:nvPicPr>
          <p:cNvPr id="4099" name="Picture 3" descr="C:\Users\Darzelis\Desktop\144911225_407865793811487_6915078668652215865_n.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4968552" cy="5621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476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611561" y="332656"/>
            <a:ext cx="8352928" cy="1726228"/>
          </a:xfrm>
        </p:spPr>
        <p:txBody>
          <a:bodyPr>
            <a:noAutofit/>
          </a:bodyPr>
          <a:lstStyle/>
          <a:p>
            <a:pPr algn="l"/>
            <a:r>
              <a:rPr lang="lt-LT" sz="3200" dirty="0" smtClean="0">
                <a:latin typeface="Times New Roman" panose="02020603050405020304" pitchFamily="18" charset="0"/>
                <a:cs typeface="Times New Roman" panose="02020603050405020304" pitchFamily="18" charset="0"/>
              </a:rPr>
              <a:t>	Ugdymo priemonė skirta lavinti rankų judesius, skatinti vaiko kūrybiškumą, mąstymą, skaičiavimo įgūdžius. </a:t>
            </a:r>
            <a:r>
              <a:rPr lang="lt-LT" sz="3200" dirty="0">
                <a:latin typeface="Times New Roman" panose="02020603050405020304" pitchFamily="18" charset="0"/>
                <a:cs typeface="Times New Roman" panose="02020603050405020304" pitchFamily="18" charset="0"/>
              </a:rPr>
              <a:t/>
            </a:r>
            <a:br>
              <a:rPr lang="lt-LT" sz="3200" dirty="0">
                <a:latin typeface="Times New Roman" panose="02020603050405020304" pitchFamily="18" charset="0"/>
                <a:cs typeface="Times New Roman" panose="02020603050405020304" pitchFamily="18" charset="0"/>
              </a:rPr>
            </a:br>
            <a:endParaRPr lang="lt-LT" sz="320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sz="half" idx="1"/>
          </p:nvPr>
        </p:nvSpPr>
        <p:spPr>
          <a:xfrm>
            <a:off x="457200" y="1844824"/>
            <a:ext cx="4038600" cy="4281339"/>
          </a:xfrm>
        </p:spPr>
        <p:txBody>
          <a:bodyPr/>
          <a:lstStyle/>
          <a:p>
            <a:endParaRPr lang="lt-LT" dirty="0"/>
          </a:p>
        </p:txBody>
      </p:sp>
      <p:sp>
        <p:nvSpPr>
          <p:cNvPr id="4" name="Turinio vietos rezervavimo ženklas 3"/>
          <p:cNvSpPr>
            <a:spLocks noGrp="1"/>
          </p:cNvSpPr>
          <p:nvPr>
            <p:ph sz="half" idx="2"/>
          </p:nvPr>
        </p:nvSpPr>
        <p:spPr>
          <a:xfrm>
            <a:off x="4648200" y="1916832"/>
            <a:ext cx="4038600" cy="4209331"/>
          </a:xfrm>
        </p:spPr>
        <p:txBody>
          <a:bodyPr/>
          <a:lstStyle/>
          <a:p>
            <a:endParaRPr lang="lt-LT" dirty="0"/>
          </a:p>
        </p:txBody>
      </p:sp>
      <p:pic>
        <p:nvPicPr>
          <p:cNvPr id="5122" name="Picture 2" descr="C:\Users\Darzelis\Desktop\144715242_411251553312377_5677646262300360614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014" y="2058884"/>
            <a:ext cx="4201401" cy="396240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Darzelis\Desktop\121728970_851921955547520_6599370826431121453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058884"/>
            <a:ext cx="3539007" cy="4180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58839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60648"/>
            <a:ext cx="8229600" cy="1944216"/>
          </a:xfrm>
        </p:spPr>
        <p:txBody>
          <a:bodyPr>
            <a:noAutofit/>
          </a:bodyPr>
          <a:lstStyle/>
          <a:p>
            <a:pPr algn="just"/>
            <a:r>
              <a:rPr lang="lt-LT" sz="2400" dirty="0" smtClean="0">
                <a:latin typeface="Times New Roman" panose="02020603050405020304" pitchFamily="18" charset="0"/>
                <a:cs typeface="Times New Roman" panose="02020603050405020304" pitchFamily="18" charset="0"/>
              </a:rPr>
              <a:t>	Ugdymo priemonė - </a:t>
            </a:r>
            <a:r>
              <a:rPr lang="lt-LT" sz="2400" b="1" i="1" dirty="0" smtClean="0">
                <a:latin typeface="Times New Roman" panose="02020603050405020304" pitchFamily="18" charset="0"/>
                <a:cs typeface="Times New Roman" panose="02020603050405020304" pitchFamily="18" charset="0"/>
              </a:rPr>
              <a:t>„Surask obuolio puselę</a:t>
            </a:r>
            <a:r>
              <a:rPr lang="lt-LT" sz="2400" b="1" dirty="0" smtClean="0">
                <a:latin typeface="Times New Roman" panose="02020603050405020304" pitchFamily="18" charset="0"/>
                <a:cs typeface="Times New Roman" panose="02020603050405020304" pitchFamily="18" charset="0"/>
              </a:rPr>
              <a:t>“</a:t>
            </a:r>
            <a:r>
              <a:rPr lang="lt-LT" sz="2400" dirty="0" smtClean="0">
                <a:latin typeface="Times New Roman" panose="02020603050405020304" pitchFamily="18" charset="0"/>
                <a:cs typeface="Times New Roman" panose="02020603050405020304" pitchFamily="18" charset="0"/>
              </a:rPr>
              <a:t>. Ši priemonė pagaminta iš vilnos, todėl smagu ją liesti rankomis. Ji lavina pirštų judesius, akių koordinaciją. Skirta </a:t>
            </a:r>
            <a:r>
              <a:rPr lang="lt-LT" sz="2400" dirty="0">
                <a:latin typeface="Times New Roman" panose="02020603050405020304" pitchFamily="18" charset="0"/>
                <a:cs typeface="Times New Roman" panose="02020603050405020304" pitchFamily="18" charset="0"/>
              </a:rPr>
              <a:t>l</a:t>
            </a:r>
            <a:r>
              <a:rPr lang="lt-LT" sz="2400" dirty="0" smtClean="0">
                <a:latin typeface="Times New Roman" panose="02020603050405020304" pitchFamily="18" charset="0"/>
                <a:cs typeface="Times New Roman" panose="02020603050405020304" pitchFamily="18" charset="0"/>
              </a:rPr>
              <a:t>ietimo pojūčiams pažinti</a:t>
            </a:r>
            <a:r>
              <a:rPr lang="lt-LT" sz="2400" dirty="0">
                <a:latin typeface="Times New Roman" panose="02020603050405020304" pitchFamily="18" charset="0"/>
                <a:cs typeface="Times New Roman" panose="02020603050405020304" pitchFamily="18" charset="0"/>
              </a:rPr>
              <a:t> </a:t>
            </a:r>
            <a:r>
              <a:rPr lang="lt-LT" sz="2400" dirty="0" smtClean="0">
                <a:latin typeface="Times New Roman" panose="02020603050405020304" pitchFamily="18" charset="0"/>
                <a:cs typeface="Times New Roman" panose="02020603050405020304" pitchFamily="18" charset="0"/>
              </a:rPr>
              <a:t>ir skaičiavimui. Šią priemonę sukūriau vaikui, kurio neišlavėję pirštų judesiai.</a:t>
            </a:r>
            <a:endParaRPr lang="lt-LT" sz="2400" dirty="0">
              <a:latin typeface="Times New Roman" panose="02020603050405020304" pitchFamily="18" charset="0"/>
              <a:cs typeface="Times New Roman" panose="02020603050405020304" pitchFamily="18" charset="0"/>
            </a:endParaRPr>
          </a:p>
        </p:txBody>
      </p:sp>
      <p:pic>
        <p:nvPicPr>
          <p:cNvPr id="6146" name="Picture 2" descr="C:\Users\Darzelis\Desktop\123852498_869403160466066_2739647402277199204_n.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259632" y="2637426"/>
            <a:ext cx="2952328" cy="3943468"/>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Darzelis\Desktop\124158014_963441040812574_7874613385754774797_n.jpg"/>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004048" y="2469268"/>
            <a:ext cx="3015616" cy="4028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7771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1426170"/>
          </a:xfrm>
        </p:spPr>
        <p:txBody>
          <a:bodyPr>
            <a:noAutofit/>
          </a:bodyPr>
          <a:lstStyle/>
          <a:p>
            <a:pPr algn="just"/>
            <a:r>
              <a:rPr lang="lt-LT" sz="3200" smtClean="0">
                <a:latin typeface="Times New Roman" panose="02020603050405020304" pitchFamily="18" charset="0"/>
                <a:cs typeface="Times New Roman" panose="02020603050405020304" pitchFamily="18" charset="0"/>
              </a:rPr>
              <a:t>	Ugdymo </a:t>
            </a:r>
            <a:r>
              <a:rPr lang="lt-LT" sz="3200" dirty="0" smtClean="0">
                <a:latin typeface="Times New Roman" panose="02020603050405020304" pitchFamily="18" charset="0"/>
                <a:cs typeface="Times New Roman" panose="02020603050405020304" pitchFamily="18" charset="0"/>
              </a:rPr>
              <a:t>priemonė skirta spalvų pažinimui, pirštų lavinimui, akies ir rankos koordinacijai, mąstymui, kūrybiškumui lavinti.</a:t>
            </a:r>
            <a:endParaRPr lang="lt-LT" sz="3200" dirty="0">
              <a:latin typeface="Times New Roman" panose="02020603050405020304" pitchFamily="18" charset="0"/>
              <a:cs typeface="Times New Roman" panose="02020603050405020304" pitchFamily="18" charset="0"/>
            </a:endParaRPr>
          </a:p>
        </p:txBody>
      </p:sp>
      <p:pic>
        <p:nvPicPr>
          <p:cNvPr id="7170" name="Picture 2" descr="C:\Users\Darzelis\Desktop\123731439_869413433798372_76207859680434782_n.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755576" y="2060848"/>
            <a:ext cx="3860854" cy="3888432"/>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Darzelis\Desktop\123765745_869413493798366_4224834277927757438_n.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77949" y="2060848"/>
            <a:ext cx="3789357"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7456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fontScale="90000"/>
          </a:bodyPr>
          <a:lstStyle/>
          <a:p>
            <a:pPr algn="just"/>
            <a:r>
              <a:rPr lang="lt-LT" sz="3200" b="1" dirty="0" smtClean="0">
                <a:latin typeface="Times New Roman" panose="02020603050405020304" pitchFamily="18" charset="0"/>
                <a:cs typeface="Times New Roman" panose="02020603050405020304" pitchFamily="18" charset="0"/>
              </a:rPr>
              <a:t>	</a:t>
            </a:r>
            <a:r>
              <a:rPr lang="lt-LT" sz="3200" dirty="0" smtClean="0">
                <a:latin typeface="Times New Roman" panose="02020603050405020304" pitchFamily="18" charset="0"/>
                <a:cs typeface="Times New Roman" panose="02020603050405020304" pitchFamily="18" charset="0"/>
              </a:rPr>
              <a:t>Ugdymo priemonė </a:t>
            </a:r>
            <a:r>
              <a:rPr lang="lt-LT" sz="3200" b="1" dirty="0" smtClean="0">
                <a:latin typeface="Times New Roman" panose="02020603050405020304" pitchFamily="18" charset="0"/>
                <a:cs typeface="Times New Roman" panose="02020603050405020304" pitchFamily="18" charset="0"/>
              </a:rPr>
              <a:t>„</a:t>
            </a:r>
            <a:r>
              <a:rPr lang="lt-LT" sz="3200" b="1" i="1" dirty="0" smtClean="0">
                <a:latin typeface="Times New Roman" panose="02020603050405020304" pitchFamily="18" charset="0"/>
                <a:cs typeface="Times New Roman" panose="02020603050405020304" pitchFamily="18" charset="0"/>
              </a:rPr>
              <a:t>Surask </a:t>
            </a:r>
            <a:r>
              <a:rPr lang="lt-LT" sz="3200" b="1" i="1" dirty="0" smtClean="0">
                <a:latin typeface="Times New Roman" panose="02020603050405020304" pitchFamily="18" charset="0"/>
                <a:cs typeface="Times New Roman" panose="02020603050405020304" pitchFamily="18" charset="0"/>
              </a:rPr>
              <a:t>spalvotą drugelį</a:t>
            </a:r>
            <a:r>
              <a:rPr lang="lt-LT" sz="3200" b="1" dirty="0" smtClean="0">
                <a:latin typeface="Times New Roman" panose="02020603050405020304" pitchFamily="18" charset="0"/>
                <a:cs typeface="Times New Roman" panose="02020603050405020304" pitchFamily="18" charset="0"/>
              </a:rPr>
              <a:t>“. </a:t>
            </a:r>
            <a:r>
              <a:rPr lang="lt-LT" sz="3200" dirty="0" smtClean="0">
                <a:latin typeface="Times New Roman" panose="02020603050405020304" pitchFamily="18" charset="0"/>
                <a:cs typeface="Times New Roman" panose="02020603050405020304" pitchFamily="18" charset="0"/>
              </a:rPr>
              <a:t>Ši priemonė skirta spalvų ir aplinkos pažinimui.</a:t>
            </a:r>
            <a:endParaRPr lang="lt-LT" sz="3200" dirty="0">
              <a:latin typeface="Times New Roman" panose="02020603050405020304" pitchFamily="18" charset="0"/>
              <a:cs typeface="Times New Roman" panose="02020603050405020304" pitchFamily="18" charset="0"/>
            </a:endParaRPr>
          </a:p>
        </p:txBody>
      </p:sp>
      <p:pic>
        <p:nvPicPr>
          <p:cNvPr id="8195" name="Picture 3"/>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628800"/>
            <a:ext cx="4145840" cy="4608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descr="C:\Users\Darzelis\Desktop\94994570_242463150316388_7223566445576192000_n.jpg"/>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860033" y="1669517"/>
            <a:ext cx="3617140" cy="4639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5307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1426170"/>
          </a:xfrm>
        </p:spPr>
        <p:txBody>
          <a:bodyPr>
            <a:noAutofit/>
          </a:bodyPr>
          <a:lstStyle/>
          <a:p>
            <a:pPr algn="just"/>
            <a:r>
              <a:rPr lang="lt-LT" sz="2400" dirty="0" smtClean="0">
                <a:latin typeface="Times New Roman" panose="02020603050405020304" pitchFamily="18" charset="0"/>
                <a:cs typeface="Times New Roman" panose="02020603050405020304" pitchFamily="18" charset="0"/>
              </a:rPr>
              <a:t>	Tai personažas </a:t>
            </a:r>
            <a:r>
              <a:rPr lang="lt-LT" sz="2400" b="1" i="1" dirty="0" smtClean="0">
                <a:latin typeface="Times New Roman" panose="02020603050405020304" pitchFamily="18" charset="0"/>
                <a:cs typeface="Times New Roman" panose="02020603050405020304" pitchFamily="18" charset="0"/>
              </a:rPr>
              <a:t>Linksmutis</a:t>
            </a:r>
            <a:r>
              <a:rPr lang="lt-LT" sz="2400" dirty="0" smtClean="0">
                <a:latin typeface="Times New Roman" panose="02020603050405020304" pitchFamily="18" charset="0"/>
                <a:cs typeface="Times New Roman" panose="02020603050405020304" pitchFamily="18" charset="0"/>
              </a:rPr>
              <a:t>. Šiam personažui vardą išrinko vaikai nuotoliniu būdu.  Linksmutis  rytais pradeda ugdomąją veiklą „Ryto ratas“. Ši priemonė suteikia vaikams teigiamų emocijų.</a:t>
            </a:r>
            <a:endParaRPr lang="lt-LT" sz="2400" dirty="0">
              <a:latin typeface="Times New Roman" panose="02020603050405020304" pitchFamily="18" charset="0"/>
              <a:cs typeface="Times New Roman" panose="02020603050405020304" pitchFamily="18" charset="0"/>
            </a:endParaRPr>
          </a:p>
        </p:txBody>
      </p:sp>
      <p:pic>
        <p:nvPicPr>
          <p:cNvPr id="10243" name="Picture 3" descr="C:\Users\Darzelis\Desktop\122737976_364072598374091_6305171813979645671_n.jpg"/>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804121"/>
            <a:ext cx="3231050" cy="432204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772817"/>
            <a:ext cx="3240360" cy="43527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65187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ntraštė 6"/>
          <p:cNvSpPr>
            <a:spLocks noGrp="1"/>
          </p:cNvSpPr>
          <p:nvPr>
            <p:ph type="title"/>
          </p:nvPr>
        </p:nvSpPr>
        <p:spPr/>
        <p:txBody>
          <a:bodyPr>
            <a:normAutofit/>
          </a:bodyPr>
          <a:lstStyle/>
          <a:p>
            <a:pPr algn="just"/>
            <a:r>
              <a:rPr lang="lt-LT" sz="3200" dirty="0" smtClean="0">
                <a:latin typeface="Times New Roman" panose="02020603050405020304" pitchFamily="18" charset="0"/>
                <a:cs typeface="Times New Roman" panose="02020603050405020304" pitchFamily="18" charset="0"/>
              </a:rPr>
              <a:t>	Ši ugdymo priemonė skirta gabesniems vaikams, skaičiavimui iki 10. </a:t>
            </a:r>
            <a:endParaRPr lang="lt-LT" sz="3200" dirty="0">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059832" y="1412776"/>
            <a:ext cx="3453044" cy="5228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85634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67544" y="260648"/>
            <a:ext cx="8229600" cy="1800200"/>
          </a:xfrm>
        </p:spPr>
        <p:txBody>
          <a:bodyPr>
            <a:noAutofit/>
          </a:bodyPr>
          <a:lstStyle/>
          <a:p>
            <a:pPr algn="just"/>
            <a:r>
              <a:rPr lang="lt-LT" sz="2800" dirty="0" smtClean="0">
                <a:solidFill>
                  <a:prstClr val="black"/>
                </a:solidFill>
                <a:latin typeface="Times New Roman" panose="02020603050405020304" pitchFamily="18" charset="0"/>
                <a:cs typeface="Times New Roman" panose="02020603050405020304" pitchFamily="18" charset="0"/>
              </a:rPr>
              <a:t>	Rinkau </a:t>
            </a:r>
            <a:r>
              <a:rPr lang="lt-LT" sz="2800" dirty="0">
                <a:solidFill>
                  <a:prstClr val="black"/>
                </a:solidFill>
                <a:latin typeface="Times New Roman" panose="02020603050405020304" pitchFamily="18" charset="0"/>
                <a:cs typeface="Times New Roman" panose="02020603050405020304" pitchFamily="18" charset="0"/>
              </a:rPr>
              <a:t>gamtinę medžiagą, kurią panaudojome </a:t>
            </a:r>
            <a:r>
              <a:rPr lang="lt-LT" sz="2800" dirty="0">
                <a:solidFill>
                  <a:schemeClr val="accent3">
                    <a:lumMod val="50000"/>
                  </a:schemeClr>
                </a:solidFill>
                <a:latin typeface="Times New Roman" panose="02020603050405020304" pitchFamily="18" charset="0"/>
                <a:cs typeface="Times New Roman" panose="02020603050405020304" pitchFamily="18" charset="0"/>
              </a:rPr>
              <a:t>STEAM </a:t>
            </a:r>
            <a:r>
              <a:rPr lang="lt-LT" sz="2800" dirty="0" smtClean="0">
                <a:solidFill>
                  <a:schemeClr val="accent3">
                    <a:lumMod val="50000"/>
                  </a:schemeClr>
                </a:solidFill>
                <a:latin typeface="Times New Roman" panose="02020603050405020304" pitchFamily="18" charset="0"/>
                <a:cs typeface="Times New Roman" panose="02020603050405020304" pitchFamily="18" charset="0"/>
              </a:rPr>
              <a:t>metodo </a:t>
            </a:r>
            <a:r>
              <a:rPr lang="lt-LT" sz="2800" dirty="0">
                <a:solidFill>
                  <a:prstClr val="black"/>
                </a:solidFill>
                <a:latin typeface="Times New Roman" panose="02020603050405020304" pitchFamily="18" charset="0"/>
                <a:cs typeface="Times New Roman" panose="02020603050405020304" pitchFamily="18" charset="0"/>
              </a:rPr>
              <a:t>edukacinės erdvės papildymui ir priemonių </a:t>
            </a:r>
            <a:r>
              <a:rPr lang="lt-LT" sz="2800" dirty="0" smtClean="0">
                <a:solidFill>
                  <a:prstClr val="black"/>
                </a:solidFill>
                <a:latin typeface="Times New Roman" panose="02020603050405020304" pitchFamily="18" charset="0"/>
                <a:cs typeface="Times New Roman" panose="02020603050405020304" pitchFamily="18" charset="0"/>
              </a:rPr>
              <a:t>gamybai. Ši priemonė skatina smalsumą, motyvaciją kurti, tyrinėti, eksperimentuoti, atrasti.</a:t>
            </a:r>
            <a:endParaRPr lang="lt-LT" sz="2800" dirty="0"/>
          </a:p>
        </p:txBody>
      </p:sp>
      <p:pic>
        <p:nvPicPr>
          <p:cNvPr id="1126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971600" y="2276872"/>
            <a:ext cx="3107926" cy="414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283968" y="2852936"/>
            <a:ext cx="4326400" cy="324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85222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2074242"/>
          </a:xfrm>
        </p:spPr>
        <p:txBody>
          <a:bodyPr>
            <a:normAutofit/>
          </a:bodyPr>
          <a:lstStyle/>
          <a:p>
            <a:pPr algn="just"/>
            <a:r>
              <a:rPr lang="lt-LT" sz="2800" dirty="0" smtClean="0">
                <a:latin typeface="Times New Roman" panose="02020603050405020304" pitchFamily="18" charset="0"/>
                <a:cs typeface="Times New Roman" panose="02020603050405020304" pitchFamily="18" charset="0"/>
              </a:rPr>
              <a:t>	Kontaktinio ugdymo metu, su vaikais gaminome šias dekoracijas, naudodami STEAM metodą. Tai skatino vaikus konstruoti, skaičiuoti, matuoti, lyginti, susikaupti. </a:t>
            </a:r>
            <a:endParaRPr lang="lt-LT" sz="2800" dirty="0">
              <a:latin typeface="Times New Roman" panose="02020603050405020304" pitchFamily="18" charset="0"/>
              <a:cs typeface="Times New Roman" panose="02020603050405020304" pitchFamily="18" charset="0"/>
            </a:endParaRPr>
          </a:p>
        </p:txBody>
      </p:sp>
      <p:pic>
        <p:nvPicPr>
          <p:cNvPr id="12290" name="Picture 2" descr="C:\Users\Darzelis\Desktop\138463746_3383550595104990_9187625233989146319_n.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39552" y="2564904"/>
            <a:ext cx="3790950" cy="381952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C:\Users\Darzelis\Desktop\131362345_899446597461722_2763230413516985228_o.jpg"/>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2996952"/>
            <a:ext cx="4038600" cy="3028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4876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r>
              <a:rPr lang="lt-LT" sz="3200" dirty="0" smtClean="0">
                <a:solidFill>
                  <a:schemeClr val="accent3">
                    <a:lumMod val="50000"/>
                  </a:schemeClr>
                </a:solidFill>
                <a:latin typeface="Times New Roman" panose="02020603050405020304" pitchFamily="18" charset="0"/>
                <a:cs typeface="Times New Roman" panose="02020603050405020304" pitchFamily="18" charset="0"/>
              </a:rPr>
              <a:t>DEKORACIJOS ERDVIŲ PUOŠIMUI</a:t>
            </a:r>
            <a:endParaRPr lang="lt-LT" sz="3200"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13314" name="Picture 2" descr="C:\Users\Darzelis\Desktop\128867215_194809322199677_5849019859532429128_n.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457199" y="1948315"/>
            <a:ext cx="5410945" cy="3054929"/>
          </a:xfrm>
          <a:prstGeom prst="rect">
            <a:avLst/>
          </a:prstGeom>
          <a:noFill/>
          <a:extLst>
            <a:ext uri="{909E8E84-426E-40DD-AFC4-6F175D3DCCD1}">
              <a14:hiddenFill xmlns:a14="http://schemas.microsoft.com/office/drawing/2010/main">
                <a:solidFill>
                  <a:srgbClr val="FFFFFF"/>
                </a:solidFill>
              </a14:hiddenFill>
            </a:ext>
          </a:extLst>
        </p:spPr>
      </p:pic>
      <p:sp>
        <p:nvSpPr>
          <p:cNvPr id="4" name="Turinio vietos rezervavimo ženklas 3"/>
          <p:cNvSpPr>
            <a:spLocks noGrp="1"/>
          </p:cNvSpPr>
          <p:nvPr>
            <p:ph sz="half" idx="2"/>
          </p:nvPr>
        </p:nvSpPr>
        <p:spPr>
          <a:xfrm>
            <a:off x="5868144" y="1700808"/>
            <a:ext cx="2818656" cy="4425355"/>
          </a:xfrm>
        </p:spPr>
        <p:txBody>
          <a:bodyPr>
            <a:normAutofit/>
          </a:bodyPr>
          <a:lstStyle/>
          <a:p>
            <a:pPr marL="0" indent="0" algn="just">
              <a:buNone/>
            </a:pPr>
            <a:r>
              <a:rPr lang="lt-LT" sz="3200" dirty="0" smtClean="0">
                <a:latin typeface="Times New Roman" panose="02020603050405020304" pitchFamily="18" charset="0"/>
                <a:cs typeface="Times New Roman" panose="02020603050405020304" pitchFamily="18" charset="0"/>
              </a:rPr>
              <a:t>Nuotolinio </a:t>
            </a:r>
            <a:r>
              <a:rPr lang="lt-LT" sz="3200" dirty="0" smtClean="0">
                <a:latin typeface="Times New Roman" panose="02020603050405020304" pitchFamily="18" charset="0"/>
                <a:cs typeface="Times New Roman" panose="02020603050405020304" pitchFamily="18" charset="0"/>
              </a:rPr>
              <a:t>ugdymo metu vėliau iš vilnos zuikius. </a:t>
            </a:r>
            <a:r>
              <a:rPr lang="lt-LT" sz="3200" dirty="0" smtClean="0">
                <a:latin typeface="Times New Roman" panose="02020603050405020304" pitchFamily="18" charset="0"/>
                <a:cs typeface="Times New Roman" panose="02020603050405020304" pitchFamily="18" charset="0"/>
              </a:rPr>
              <a:t>Šiomis dekoracijomis </a:t>
            </a:r>
            <a:r>
              <a:rPr lang="lt-LT" sz="3200" dirty="0" smtClean="0">
                <a:latin typeface="Times New Roman" panose="02020603050405020304" pitchFamily="18" charset="0"/>
                <a:cs typeface="Times New Roman" panose="02020603050405020304" pitchFamily="18" charset="0"/>
              </a:rPr>
              <a:t>puošime erdves velykiniame laikotarpyje.</a:t>
            </a:r>
            <a:endParaRPr lang="lt-LT"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3309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1354162"/>
          </a:xfrm>
        </p:spPr>
        <p:txBody>
          <a:bodyPr>
            <a:normAutofit fontScale="90000"/>
          </a:bodyPr>
          <a:lstStyle/>
          <a:p>
            <a:pPr algn="just"/>
            <a:r>
              <a:rPr lang="lt-LT" sz="3200" dirty="0" smtClean="0">
                <a:latin typeface="Times New Roman" panose="02020603050405020304" pitchFamily="18" charset="0"/>
                <a:cs typeface="Times New Roman" panose="02020603050405020304" pitchFamily="18" charset="0"/>
              </a:rPr>
              <a:t>	Dalyvavau projekte „Besmegeniai ieško Kalėdų“. Projektas prasidėjo nuotolinio mokymosi metu, po to projektas tęsėsi kontaktiniu būdu.</a:t>
            </a:r>
            <a:endParaRPr lang="lt-LT" sz="3200" dirty="0">
              <a:latin typeface="Times New Roman" panose="02020603050405020304" pitchFamily="18" charset="0"/>
              <a:cs typeface="Times New Roman" panose="02020603050405020304" pitchFamily="18" charset="0"/>
            </a:endParaRPr>
          </a:p>
        </p:txBody>
      </p:sp>
      <p:sp>
        <p:nvSpPr>
          <p:cNvPr id="5" name="Turinio vietos rezervavimo ženklas 4"/>
          <p:cNvSpPr>
            <a:spLocks noGrp="1"/>
          </p:cNvSpPr>
          <p:nvPr>
            <p:ph idx="1"/>
          </p:nvPr>
        </p:nvSpPr>
        <p:spPr/>
        <p:txBody>
          <a:bodyPr/>
          <a:lstStyle/>
          <a:p>
            <a:pPr marL="0" indent="0">
              <a:buNone/>
            </a:pPr>
            <a:endParaRPr lang="lt-LT" dirty="0"/>
          </a:p>
        </p:txBody>
      </p:sp>
      <p:pic>
        <p:nvPicPr>
          <p:cNvPr id="2050" name="Picture 2" descr="C:\Users\Darzelis\Desktop\131357898_899451294127919_176784346286269365_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628800"/>
            <a:ext cx="6851104" cy="4497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4226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fontScale="90000"/>
          </a:bodyPr>
          <a:lstStyle/>
          <a:p>
            <a:pPr algn="just"/>
            <a:r>
              <a:rPr lang="lt-LT" sz="2400" dirty="0" smtClean="0">
                <a:latin typeface="Times New Roman" panose="02020603050405020304" pitchFamily="18" charset="0"/>
                <a:cs typeface="Times New Roman" panose="02020603050405020304" pitchFamily="18" charset="0"/>
              </a:rPr>
              <a:t>	Į šį projektą įsijungė mažieji ugdytiniai, kurie lankė ugdymo įstaigą. Kiekvienas turėjo galimybę iš vilnos nusivelti savo besmegenį. Jais papuošėme grupėje esančią erdvę.</a:t>
            </a:r>
            <a:endParaRPr lang="lt-LT" sz="2400" dirty="0">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58348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ntraštė 3"/>
          <p:cNvSpPr>
            <a:spLocks noGrp="1"/>
          </p:cNvSpPr>
          <p:nvPr>
            <p:ph type="title"/>
          </p:nvPr>
        </p:nvSpPr>
        <p:spPr>
          <a:xfrm>
            <a:off x="457200" y="274638"/>
            <a:ext cx="8229600" cy="1498178"/>
          </a:xfrm>
        </p:spPr>
        <p:txBody>
          <a:bodyPr>
            <a:normAutofit fontScale="90000"/>
          </a:bodyPr>
          <a:lstStyle/>
          <a:p>
            <a:pPr algn="just"/>
            <a:r>
              <a:rPr lang="lt-LT" sz="2400" dirty="0" smtClean="0">
                <a:latin typeface="Times New Roman" panose="02020603050405020304" pitchFamily="18" charset="0"/>
                <a:cs typeface="Times New Roman" panose="02020603050405020304" pitchFamily="18" charset="0"/>
              </a:rPr>
              <a:t>	Nuotolinio ugdymo metu kūriau įvairias dekoracijas. Iš vilnos vėliau „</a:t>
            </a:r>
            <a:r>
              <a:rPr lang="lt-LT" sz="2400" dirty="0" err="1" smtClean="0">
                <a:latin typeface="Times New Roman" panose="02020603050405020304" pitchFamily="18" charset="0"/>
                <a:cs typeface="Times New Roman" panose="02020603050405020304" pitchFamily="18" charset="0"/>
              </a:rPr>
              <a:t>imbierinius</a:t>
            </a:r>
            <a:r>
              <a:rPr lang="lt-LT" sz="2400" dirty="0" smtClean="0">
                <a:latin typeface="Times New Roman" panose="02020603050405020304" pitchFamily="18" charset="0"/>
                <a:cs typeface="Times New Roman" panose="02020603050405020304" pitchFamily="18" charset="0"/>
              </a:rPr>
              <a:t> sausainius“, pelėdą. Sukūrėme kampelį „Pelėdžiuko paštas“. Prasidėjus kontaktiniam ugdymui šios dekoracijos džiugino mažuosius ugdytinius kalėdiniame laikotarpyje.</a:t>
            </a:r>
            <a:endParaRPr lang="lt-LT" sz="2400" dirty="0">
              <a:latin typeface="Times New Roman" panose="02020603050405020304" pitchFamily="18" charset="0"/>
              <a:cs typeface="Times New Roman" panose="02020603050405020304" pitchFamily="18" charset="0"/>
            </a:endParaRPr>
          </a:p>
        </p:txBody>
      </p:sp>
      <p:pic>
        <p:nvPicPr>
          <p:cNvPr id="4098" name="Picture 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1824605"/>
            <a:ext cx="3206130" cy="4301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457199" y="2204864"/>
            <a:ext cx="4230389" cy="3172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97818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r>
              <a:rPr lang="lt-LT" sz="3200" dirty="0" smtClean="0">
                <a:latin typeface="Times New Roman" panose="02020603050405020304" pitchFamily="18" charset="0"/>
                <a:cs typeface="Times New Roman" panose="02020603050405020304" pitchFamily="18" charset="0"/>
              </a:rPr>
              <a:t>Pelėdžiukai iš </a:t>
            </a:r>
            <a:r>
              <a:rPr lang="lt-LT" sz="3200" dirty="0" smtClean="0">
                <a:latin typeface="Times New Roman" panose="02020603050405020304" pitchFamily="18" charset="0"/>
                <a:cs typeface="Times New Roman" panose="02020603050405020304" pitchFamily="18" charset="0"/>
              </a:rPr>
              <a:t>kankorėžių </a:t>
            </a:r>
            <a:r>
              <a:rPr lang="lt-LT" sz="3200" dirty="0" smtClean="0">
                <a:latin typeface="Times New Roman" panose="02020603050405020304" pitchFamily="18" charset="0"/>
                <a:cs typeface="Times New Roman" panose="02020603050405020304" pitchFamily="18" charset="0"/>
              </a:rPr>
              <a:t>puošia „Pelėdžiukų“ grupę.</a:t>
            </a:r>
            <a:endParaRPr lang="lt-LT" sz="3200" dirty="0">
              <a:latin typeface="Times New Roman" panose="02020603050405020304" pitchFamily="18" charset="0"/>
              <a:cs typeface="Times New Roman" panose="02020603050405020304" pitchFamily="18" charset="0"/>
            </a:endParaRPr>
          </a:p>
        </p:txBody>
      </p:sp>
      <p:pic>
        <p:nvPicPr>
          <p:cNvPr id="1026" name="Picture 2" descr="C:\Users\Darzelis\Desktop\123683829_866768207396228_1646537898470775870_o.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887336" y="1600200"/>
            <a:ext cx="3700888" cy="4971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0546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r>
              <a:rPr lang="lt-LT" sz="3200" dirty="0" smtClean="0">
                <a:latin typeface="Times New Roman" panose="02020603050405020304" pitchFamily="18" charset="0"/>
                <a:cs typeface="Times New Roman" panose="02020603050405020304" pitchFamily="18" charset="0"/>
              </a:rPr>
              <a:t>Velti „</a:t>
            </a:r>
            <a:r>
              <a:rPr lang="lt-LT" sz="3200" dirty="0" err="1" smtClean="0">
                <a:latin typeface="Times New Roman" panose="02020603050405020304" pitchFamily="18" charset="0"/>
                <a:cs typeface="Times New Roman" panose="02020603050405020304" pitchFamily="18" charset="0"/>
              </a:rPr>
              <a:t>imbieriniai</a:t>
            </a:r>
            <a:r>
              <a:rPr lang="lt-LT" sz="3200" dirty="0" smtClean="0">
                <a:latin typeface="Times New Roman" panose="02020603050405020304" pitchFamily="18" charset="0"/>
                <a:cs typeface="Times New Roman" panose="02020603050405020304" pitchFamily="18" charset="0"/>
              </a:rPr>
              <a:t> sausainukai“.</a:t>
            </a:r>
            <a:endParaRPr lang="lt-LT" sz="3200" dirty="0">
              <a:latin typeface="Times New Roman" panose="02020603050405020304" pitchFamily="18" charset="0"/>
              <a:cs typeface="Times New Roman" panose="02020603050405020304" pitchFamily="18" charset="0"/>
            </a:endParaRPr>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339753" y="1628114"/>
            <a:ext cx="3744416" cy="5002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72671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1642194"/>
          </a:xfrm>
        </p:spPr>
        <p:txBody>
          <a:bodyPr>
            <a:normAutofit/>
          </a:bodyPr>
          <a:lstStyle/>
          <a:p>
            <a:r>
              <a:rPr lang="lt-LT" b="1" dirty="0" smtClean="0">
                <a:latin typeface="Times New Roman" panose="02020603050405020304" pitchFamily="18" charset="0"/>
                <a:cs typeface="Times New Roman" panose="02020603050405020304" pitchFamily="18" charset="0"/>
              </a:rPr>
              <a:t>AČIŪ už dėmesį! </a:t>
            </a:r>
            <a:br>
              <a:rPr lang="lt-LT" b="1" dirty="0" smtClean="0">
                <a:latin typeface="Times New Roman" panose="02020603050405020304" pitchFamily="18" charset="0"/>
                <a:cs typeface="Times New Roman" panose="02020603050405020304" pitchFamily="18" charset="0"/>
              </a:rPr>
            </a:br>
            <a:endParaRPr lang="lt-LT" sz="2200" b="1" dirty="0">
              <a:latin typeface="Times New Roman" panose="02020603050405020304" pitchFamily="18" charset="0"/>
              <a:cs typeface="Times New Roman" panose="02020603050405020304" pitchFamily="18" charset="0"/>
            </a:endParaRPr>
          </a:p>
        </p:txBody>
      </p:sp>
      <p:sp>
        <p:nvSpPr>
          <p:cNvPr id="5" name="Turinio vietos rezervavimo ženklas 4"/>
          <p:cNvSpPr>
            <a:spLocks noGrp="1"/>
          </p:cNvSpPr>
          <p:nvPr>
            <p:ph idx="1"/>
          </p:nvPr>
        </p:nvSpPr>
        <p:spPr/>
        <p:txBody>
          <a:bodyPr/>
          <a:lstStyle/>
          <a:p>
            <a:pPr marL="0" indent="0">
              <a:buNone/>
            </a:pPr>
            <a:endParaRPr lang="lt-LT" dirty="0"/>
          </a:p>
        </p:txBody>
      </p:sp>
      <p:pic>
        <p:nvPicPr>
          <p:cNvPr id="6147" name="Picture 3" descr="C:\Users\Darzelis\Desktop\145995813_123355739651861_3585496751738090864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060848"/>
            <a:ext cx="7945525" cy="3222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0832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Composite</Template>
  <TotalTime>770</TotalTime>
  <Words>89</Words>
  <Application>Microsoft Office PowerPoint</Application>
  <PresentationFormat>Demonstracija ekrane (4:3)</PresentationFormat>
  <Paragraphs>26</Paragraphs>
  <Slides>20</Slides>
  <Notes>0</Notes>
  <HiddenSlides>0</HiddenSlides>
  <MMClips>0</MMClips>
  <ScaleCrop>false</ScaleCrop>
  <HeadingPairs>
    <vt:vector size="6" baseType="variant">
      <vt:variant>
        <vt:lpstr>Naudojami šriftai</vt:lpstr>
      </vt:variant>
      <vt:variant>
        <vt:i4>5</vt:i4>
      </vt:variant>
      <vt:variant>
        <vt:lpstr>Tema</vt:lpstr>
      </vt:variant>
      <vt:variant>
        <vt:i4>1</vt:i4>
      </vt:variant>
      <vt:variant>
        <vt:lpstr>Skaidrių pavadinimai</vt:lpstr>
      </vt:variant>
      <vt:variant>
        <vt:i4>20</vt:i4>
      </vt:variant>
    </vt:vector>
  </HeadingPairs>
  <TitlesOfParts>
    <vt:vector size="26" baseType="lpstr">
      <vt:lpstr>Arabic Typesetting</vt:lpstr>
      <vt:lpstr>Arial</vt:lpstr>
      <vt:lpstr>Bodoni MT Black</vt:lpstr>
      <vt:lpstr>Calibri</vt:lpstr>
      <vt:lpstr>Times New Roman</vt:lpstr>
      <vt:lpstr>Office tema</vt:lpstr>
      <vt:lpstr>„PowerPoint“ pateiktis</vt:lpstr>
      <vt:lpstr>    ● PRIEMONĖS UGDOMAJAI VEIKLAI; ●PRIEMONĖS STEAM METODUI; ● DEKORACIJOS EDUKACINIŲ ERDVIŲ PUOŠIMUI.     </vt:lpstr>
      <vt:lpstr>PRIEMONĖS UGDOMAJAI VEIKLAI</vt:lpstr>
      <vt:lpstr>„PowerPoint“ pateiktis</vt:lpstr>
      <vt:lpstr>„PowerPoint“ pateiktis</vt:lpstr>
      <vt:lpstr> Ugdymo priemonė skirta lavinti rankų judesius, skatinti vaiko kūrybiškumą, mąstymą, skaičiavimo įgūdžius.  </vt:lpstr>
      <vt:lpstr> Ugdymo priemonė - „Surask obuolio puselę“. Ši priemonė pagaminta iš vilnos, todėl smagu ją liesti rankomis. Ji lavina pirštų judesius, akių koordinaciją. Skirta lietimo pojūčiams pažinti ir skaičiavimui. Šią priemonę sukūriau vaikui, kurio neišlavėję pirštų judesiai.</vt:lpstr>
      <vt:lpstr> Ugdymo priemonė skirta spalvų pažinimui, pirštų lavinimui, akies ir rankos koordinacijai, mąstymui, kūrybiškumui lavinti.</vt:lpstr>
      <vt:lpstr> Ugdymo priemonė „Surask spalvotą drugelį“. Ši priemonė skirta spalvų ir aplinkos pažinimui.</vt:lpstr>
      <vt:lpstr> Tai personažas Linksmutis. Šiam personažui vardą išrinko vaikai nuotoliniu būdu.  Linksmutis  rytais pradeda ugdomąją veiklą „Ryto ratas“. Ši priemonė suteikia vaikams teigiamų emocijų.</vt:lpstr>
      <vt:lpstr> Ši ugdymo priemonė skirta gabesniems vaikams, skaičiavimui iki 10. </vt:lpstr>
      <vt:lpstr> Rinkau gamtinę medžiagą, kurią panaudojome STEAM metodo edukacinės erdvės papildymui ir priemonių gamybai. Ši priemonė skatina smalsumą, motyvaciją kurti, tyrinėti, eksperimentuoti, atrasti.</vt:lpstr>
      <vt:lpstr> Kontaktinio ugdymo metu, su vaikais gaminome šias dekoracijas, naudodami STEAM metodą. Tai skatino vaikus konstruoti, skaičiuoti, matuoti, lyginti, susikaupti. </vt:lpstr>
      <vt:lpstr>DEKORACIJOS ERDVIŲ PUOŠIMUI</vt:lpstr>
      <vt:lpstr> Dalyvavau projekte „Besmegeniai ieško Kalėdų“. Projektas prasidėjo nuotolinio mokymosi metu, po to projektas tęsėsi kontaktiniu būdu.</vt:lpstr>
      <vt:lpstr> Į šį projektą įsijungė mažieji ugdytiniai, kurie lankė ugdymo įstaigą. Kiekvienas turėjo galimybę iš vilnos nusivelti savo besmegenį. Jais papuošėme grupėje esančią erdvę.</vt:lpstr>
      <vt:lpstr> Nuotolinio ugdymo metu kūriau įvairias dekoracijas. Iš vilnos vėliau „imbierinius sausainius“, pelėdą. Sukūrėme kampelį „Pelėdžiuko paštas“. Prasidėjus kontaktiniam ugdymui šios dekoracijos džiugino mažuosius ugdytinius kalėdiniame laikotarpyje.</vt:lpstr>
      <vt:lpstr>Pelėdžiukai iš kankorėžių puošia „Pelėdžiukų“ grupę.</vt:lpstr>
      <vt:lpstr>Velti „imbieriniai sausainukai“.</vt:lpstr>
      <vt:lpstr>AČIŪ už dėmesį!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pristatymas</dc:title>
  <dc:creator>Darzelis</dc:creator>
  <cp:lastModifiedBy>RSPT</cp:lastModifiedBy>
  <cp:revision>40</cp:revision>
  <dcterms:created xsi:type="dcterms:W3CDTF">2021-01-27T10:57:17Z</dcterms:created>
  <dcterms:modified xsi:type="dcterms:W3CDTF">2021-02-08T18:39:57Z</dcterms:modified>
</cp:coreProperties>
</file>