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73" r:id="rId3"/>
    <p:sldId id="257" r:id="rId4"/>
    <p:sldId id="258" r:id="rId5"/>
    <p:sldId id="259" r:id="rId6"/>
    <p:sldId id="260" r:id="rId7"/>
    <p:sldId id="261" r:id="rId8"/>
    <p:sldId id="262" r:id="rId9"/>
    <p:sldId id="265" r:id="rId10"/>
    <p:sldId id="266" r:id="rId11"/>
    <p:sldId id="267" r:id="rId12"/>
    <p:sldId id="268" r:id="rId13"/>
    <p:sldId id="269" r:id="rId14"/>
    <p:sldId id="270" r:id="rId15"/>
    <p:sldId id="271" r:id="rId16"/>
    <p:sldId id="272" r:id="rId17"/>
    <p:sldId id="263"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110" d="100"/>
          <a:sy n="110" d="100"/>
        </p:scale>
        <p:origin x="49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2/11/2021</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2/11/2021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2/11/2021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2/11/2021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2/11/2021</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8.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8.xml"/><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8.xml"/><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8.xml"/><Relationship Id="rId5" Type="http://schemas.openxmlformats.org/officeDocument/2006/relationships/image" Target="../media/image18.jpe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lt-LT" b="1" dirty="0">
                <a:solidFill>
                  <a:srgbClr val="000000"/>
                </a:solidFill>
                <a:latin typeface="Times New Roman" panose="02020603050405020304" pitchFamily="18" charset="0"/>
                <a:ea typeface="Times New Roman" panose="02020603050405020304" pitchFamily="18" charset="0"/>
              </a:rPr>
              <a:t>Atrandu, jaučiu, pritaikau</a:t>
            </a:r>
            <a:endParaRPr lang="en-US" dirty="0"/>
          </a:p>
        </p:txBody>
      </p:sp>
      <p:sp>
        <p:nvSpPr>
          <p:cNvPr id="3" name="Subtitle 2"/>
          <p:cNvSpPr>
            <a:spLocks noGrp="1"/>
          </p:cNvSpPr>
          <p:nvPr>
            <p:ph type="subTitle" idx="1"/>
          </p:nvPr>
        </p:nvSpPr>
        <p:spPr/>
        <p:txBody>
          <a:bodyPr/>
          <a:lstStyle/>
          <a:p>
            <a:pPr algn="ctr"/>
            <a:r>
              <a:rPr lang="lt-LT" dirty="0"/>
              <a:t>Rita Goleckienė,</a:t>
            </a:r>
          </a:p>
          <a:p>
            <a:pPr algn="ctr"/>
            <a:r>
              <a:rPr lang="lt-LT" cap="none" dirty="0"/>
              <a:t>Raseinių Viktoro Petkaus pagrindinės mokyklos </a:t>
            </a:r>
          </a:p>
          <a:p>
            <a:pPr algn="ctr"/>
            <a:r>
              <a:rPr lang="lt-LT" cap="none" dirty="0"/>
              <a:t>pradinių klasių mokytoja ekspertė</a:t>
            </a:r>
            <a:endParaRPr lang="en-US" cap="none" dirty="0"/>
          </a:p>
        </p:txBody>
      </p:sp>
    </p:spTree>
    <p:extLst>
      <p:ext uri="{BB962C8B-B14F-4D97-AF65-F5344CB8AC3E}">
        <p14:creationId xmlns:p14="http://schemas.microsoft.com/office/powerpoint/2010/main" val="41192712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aveikslėlis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473234" y="302680"/>
            <a:ext cx="7254240" cy="6245144"/>
          </a:xfrm>
          <a:prstGeom prst="rect">
            <a:avLst/>
          </a:prstGeom>
        </p:spPr>
      </p:pic>
    </p:spTree>
    <p:extLst>
      <p:ext uri="{BB962C8B-B14F-4D97-AF65-F5344CB8AC3E}">
        <p14:creationId xmlns:p14="http://schemas.microsoft.com/office/powerpoint/2010/main" val="23599112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1" y="248356"/>
            <a:ext cx="9906000" cy="6400800"/>
          </a:xfrm>
        </p:spPr>
        <p:txBody>
          <a:bodyPr>
            <a:normAutofit fontScale="90000"/>
          </a:bodyPr>
          <a:lstStyle/>
          <a:p>
            <a:pPr lvl="0" defTabSz="457200">
              <a:lnSpc>
                <a:spcPct val="100000"/>
              </a:lnSpc>
              <a:spcBef>
                <a:spcPts val="1000"/>
              </a:spcBef>
            </a:pPr>
            <a:r>
              <a:rPr lang="lt-LT" sz="4000" cap="none" dirty="0">
                <a:solidFill>
                  <a:prstClr val="black">
                    <a:lumMod val="75000"/>
                    <a:lumOff val="25000"/>
                  </a:prstClr>
                </a:solidFill>
                <a:latin typeface="Trebuchet MS" panose="020B0603020202020204"/>
                <a:ea typeface="+mn-ea"/>
                <a:cs typeface="+mn-cs"/>
              </a:rPr>
              <a:t>Patirtinis mokymas mokinį kviečia </a:t>
            </a:r>
            <a:br>
              <a:rPr lang="lt-LT" sz="4000" cap="none" dirty="0">
                <a:solidFill>
                  <a:prstClr val="black">
                    <a:lumMod val="75000"/>
                    <a:lumOff val="25000"/>
                  </a:prstClr>
                </a:solidFill>
                <a:latin typeface="Trebuchet MS" panose="020B0603020202020204"/>
                <a:ea typeface="+mn-ea"/>
                <a:cs typeface="+mn-cs"/>
              </a:rPr>
            </a:br>
            <a:r>
              <a:rPr lang="lt-LT" sz="4000" cap="none" dirty="0">
                <a:solidFill>
                  <a:prstClr val="black">
                    <a:lumMod val="75000"/>
                    <a:lumOff val="25000"/>
                  </a:prstClr>
                </a:solidFill>
                <a:latin typeface="Trebuchet MS" panose="020B0603020202020204"/>
                <a:ea typeface="+mn-ea"/>
                <a:cs typeface="+mn-cs"/>
              </a:rPr>
              <a:t>aktyviai išgyventi emocijas, </a:t>
            </a:r>
            <a:br>
              <a:rPr lang="lt-LT" sz="4000" cap="none" dirty="0">
                <a:solidFill>
                  <a:prstClr val="black">
                    <a:lumMod val="75000"/>
                    <a:lumOff val="25000"/>
                  </a:prstClr>
                </a:solidFill>
                <a:latin typeface="Trebuchet MS" panose="020B0603020202020204"/>
                <a:ea typeface="+mn-ea"/>
                <a:cs typeface="+mn-cs"/>
              </a:rPr>
            </a:br>
            <a:r>
              <a:rPr lang="lt-LT" sz="4000" cap="none" dirty="0">
                <a:solidFill>
                  <a:prstClr val="black">
                    <a:lumMod val="75000"/>
                    <a:lumOff val="25000"/>
                  </a:prstClr>
                </a:solidFill>
                <a:latin typeface="Trebuchet MS" panose="020B0603020202020204"/>
                <a:ea typeface="+mn-ea"/>
                <a:cs typeface="+mn-cs"/>
              </a:rPr>
              <a:t>pagalvoti, kaip jis mąsto, </a:t>
            </a:r>
            <a:br>
              <a:rPr lang="lt-LT" sz="4000" cap="none" dirty="0">
                <a:solidFill>
                  <a:prstClr val="black">
                    <a:lumMod val="75000"/>
                    <a:lumOff val="25000"/>
                  </a:prstClr>
                </a:solidFill>
                <a:latin typeface="Trebuchet MS" panose="020B0603020202020204"/>
                <a:ea typeface="+mn-ea"/>
                <a:cs typeface="+mn-cs"/>
              </a:rPr>
            </a:br>
            <a:r>
              <a:rPr lang="lt-LT" sz="4000" cap="none" dirty="0">
                <a:solidFill>
                  <a:prstClr val="black">
                    <a:lumMod val="75000"/>
                    <a:lumOff val="25000"/>
                  </a:prstClr>
                </a:solidFill>
                <a:latin typeface="Trebuchet MS" panose="020B0603020202020204"/>
                <a:ea typeface="+mn-ea"/>
                <a:cs typeface="+mn-cs"/>
              </a:rPr>
              <a:t>kodėl taip mąsto, </a:t>
            </a:r>
            <a:br>
              <a:rPr lang="lt-LT" sz="4000" cap="none" dirty="0">
                <a:solidFill>
                  <a:prstClr val="black">
                    <a:lumMod val="75000"/>
                    <a:lumOff val="25000"/>
                  </a:prstClr>
                </a:solidFill>
                <a:latin typeface="Trebuchet MS" panose="020B0603020202020204"/>
                <a:ea typeface="+mn-ea"/>
                <a:cs typeface="+mn-cs"/>
              </a:rPr>
            </a:br>
            <a:r>
              <a:rPr lang="lt-LT" sz="4000" cap="none" dirty="0">
                <a:solidFill>
                  <a:prstClr val="black">
                    <a:lumMod val="75000"/>
                    <a:lumOff val="25000"/>
                  </a:prstClr>
                </a:solidFill>
                <a:latin typeface="Trebuchet MS" panose="020B0603020202020204"/>
                <a:ea typeface="+mn-ea"/>
                <a:cs typeface="+mn-cs"/>
              </a:rPr>
              <a:t>kaip jo mąstymas, loginiai samprotavimai padeda įgyti naujų žinių, </a:t>
            </a:r>
            <a:br>
              <a:rPr lang="lt-LT" sz="4000" cap="none" dirty="0">
                <a:solidFill>
                  <a:prstClr val="black">
                    <a:lumMod val="75000"/>
                    <a:lumOff val="25000"/>
                  </a:prstClr>
                </a:solidFill>
                <a:latin typeface="Trebuchet MS" panose="020B0603020202020204"/>
                <a:ea typeface="+mn-ea"/>
                <a:cs typeface="+mn-cs"/>
              </a:rPr>
            </a:br>
            <a:r>
              <a:rPr lang="lt-LT" sz="4000" cap="none" dirty="0">
                <a:solidFill>
                  <a:prstClr val="black">
                    <a:lumMod val="75000"/>
                    <a:lumOff val="25000"/>
                  </a:prstClr>
                </a:solidFill>
                <a:latin typeface="Trebuchet MS" panose="020B0603020202020204"/>
                <a:ea typeface="+mn-ea"/>
                <a:cs typeface="+mn-cs"/>
              </a:rPr>
              <a:t>kaip mokinys geba spręsti problemas, kaip atpažįsta tam tikras situacijas, kaip naudoja jau įgytų patirčių modelius, formules, dėsnius ir kt. </a:t>
            </a:r>
            <a:br>
              <a:rPr lang="en-US" sz="4000" cap="none" dirty="0">
                <a:solidFill>
                  <a:prstClr val="black">
                    <a:lumMod val="75000"/>
                    <a:lumOff val="25000"/>
                  </a:prstClr>
                </a:solidFill>
                <a:latin typeface="Trebuchet MS" panose="020B0603020202020204"/>
                <a:ea typeface="+mn-ea"/>
                <a:cs typeface="+mn-cs"/>
              </a:rPr>
            </a:br>
            <a:endParaRPr lang="en-US" dirty="0"/>
          </a:p>
        </p:txBody>
      </p:sp>
    </p:spTree>
    <p:extLst>
      <p:ext uri="{BB962C8B-B14F-4D97-AF65-F5344CB8AC3E}">
        <p14:creationId xmlns:p14="http://schemas.microsoft.com/office/powerpoint/2010/main" val="40041981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1" y="225778"/>
            <a:ext cx="9906000" cy="6423378"/>
          </a:xfrm>
        </p:spPr>
        <p:txBody>
          <a:bodyPr/>
          <a:lstStyle/>
          <a:p>
            <a:pPr lvl="0" defTabSz="457200">
              <a:lnSpc>
                <a:spcPct val="100000"/>
              </a:lnSpc>
              <a:spcBef>
                <a:spcPts val="1000"/>
              </a:spcBef>
              <a:buClr>
                <a:srgbClr val="90C226"/>
              </a:buClr>
              <a:buSzPct val="80000"/>
            </a:pPr>
            <a:r>
              <a:rPr lang="lt-LT" sz="4400" cap="none" dirty="0">
                <a:latin typeface="Trebuchet MS" panose="020B0603020202020204"/>
                <a:ea typeface="+mn-ea"/>
                <a:cs typeface="+mn-cs"/>
              </a:rPr>
              <a:t>Arba dar kitaip</a:t>
            </a:r>
            <a:r>
              <a:rPr lang="lt-LT" sz="4400" cap="none">
                <a:latin typeface="Trebuchet MS" panose="020B0603020202020204"/>
                <a:ea typeface="+mn-ea"/>
                <a:cs typeface="+mn-cs"/>
              </a:rPr>
              <a:t>: ,,Sujungiu </a:t>
            </a:r>
            <a:r>
              <a:rPr lang="lt-LT" sz="4400" cap="none" dirty="0">
                <a:latin typeface="Trebuchet MS" panose="020B0603020202020204"/>
                <a:ea typeface="+mn-ea"/>
                <a:cs typeface="+mn-cs"/>
              </a:rPr>
              <a:t>tai, ką jau žinau, ką išgyvenau, išjaučiau, paklausiu savęs, kodėl taip yra, vėl einu į santykį su savimi, su visu pasauliu, sukuriu naują žinojimą, auginu </a:t>
            </a:r>
            <a:r>
              <a:rPr lang="lt-LT" sz="4400" cap="none">
                <a:latin typeface="Trebuchet MS" panose="020B0603020202020204"/>
                <a:ea typeface="+mn-ea"/>
                <a:cs typeface="+mn-cs"/>
              </a:rPr>
              <a:t>naują save“.</a:t>
            </a:r>
            <a:endParaRPr lang="en-US" sz="4400" i="1" u="sng" cap="none" dirty="0">
              <a:latin typeface="Trebuchet MS" panose="020B0603020202020204"/>
              <a:ea typeface="+mn-ea"/>
              <a:cs typeface="+mn-cs"/>
            </a:endParaRPr>
          </a:p>
        </p:txBody>
      </p:sp>
    </p:spTree>
    <p:extLst>
      <p:ext uri="{BB962C8B-B14F-4D97-AF65-F5344CB8AC3E}">
        <p14:creationId xmlns:p14="http://schemas.microsoft.com/office/powerpoint/2010/main" val="3515252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5423804" y="629218"/>
            <a:ext cx="3798137" cy="2280102"/>
          </a:xfrm>
          <a:prstGeom prst="rect">
            <a:avLst/>
          </a:prstGeom>
        </p:spPr>
      </p:pic>
      <p:sp>
        <p:nvSpPr>
          <p:cNvPr id="4" name="Text Placeholder 3"/>
          <p:cNvSpPr>
            <a:spLocks noGrp="1"/>
          </p:cNvSpPr>
          <p:nvPr>
            <p:ph type="body" sz="half" idx="2"/>
          </p:nvPr>
        </p:nvSpPr>
        <p:spPr>
          <a:xfrm>
            <a:off x="835379" y="1320800"/>
            <a:ext cx="4167364" cy="4470400"/>
          </a:xfrm>
        </p:spPr>
        <p:txBody>
          <a:bodyPr>
            <a:normAutofit/>
          </a:bodyPr>
          <a:lstStyle/>
          <a:p>
            <a:r>
              <a:rPr lang="lt-LT" sz="3200" i="1" dirty="0">
                <a:latin typeface="Trebuchet MS" panose="020B0603020202020204"/>
                <a:ea typeface="+mj-ea"/>
                <a:cs typeface="+mj-cs"/>
              </a:rPr>
              <a:t>Teorinės žinios apie oro, gamtos užterštumą nėra tokios efektyvios kaip atliekama tiriamoji veikla.</a:t>
            </a:r>
            <a:endParaRPr lang="en-US" dirty="0"/>
          </a:p>
        </p:txBody>
      </p:sp>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7726580" y="3177809"/>
            <a:ext cx="3507478" cy="2970501"/>
          </a:xfrm>
          <a:prstGeom prst="rect">
            <a:avLst/>
          </a:prstGeom>
        </p:spPr>
      </p:pic>
      <p:pic>
        <p:nvPicPr>
          <p:cNvPr id="8" name="Picture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312357" y="3711851"/>
            <a:ext cx="3374540" cy="2530905"/>
          </a:xfrm>
          <a:prstGeom prst="rect">
            <a:avLst/>
          </a:prstGeom>
        </p:spPr>
      </p:pic>
    </p:spTree>
    <p:extLst>
      <p:ext uri="{BB962C8B-B14F-4D97-AF65-F5344CB8AC3E}">
        <p14:creationId xmlns:p14="http://schemas.microsoft.com/office/powerpoint/2010/main" val="14897137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7695097" y="592665"/>
            <a:ext cx="2316386" cy="3088515"/>
          </a:xfrm>
          <a:prstGeom prst="rect">
            <a:avLst/>
          </a:prstGeom>
        </p:spPr>
      </p:pic>
      <p:sp>
        <p:nvSpPr>
          <p:cNvPr id="4" name="Text Placeholder 3"/>
          <p:cNvSpPr>
            <a:spLocks noGrp="1"/>
          </p:cNvSpPr>
          <p:nvPr>
            <p:ph type="body" sz="half" idx="2"/>
          </p:nvPr>
        </p:nvSpPr>
        <p:spPr/>
        <p:txBody>
          <a:bodyPr>
            <a:normAutofit lnSpcReduction="10000"/>
          </a:bodyPr>
          <a:lstStyle/>
          <a:p>
            <a:r>
              <a:rPr lang="lt-LT" sz="2400" dirty="0">
                <a:latin typeface="Trebuchet MS" panose="020B0603020202020204"/>
                <a:ea typeface="+mj-ea"/>
                <a:cs typeface="+mj-cs"/>
              </a:rPr>
              <a:t>Daug patyriminių veiklų mokiniai atlieka klasėje. Atlikti eksperimentus, bandymus, tyrinėjimus mokiniams labai patinka. Jie ir patys rodo iniciatyvą atliekat eksperimentus, siūlo idėjas jiems atlikti.</a:t>
            </a:r>
            <a:endParaRPr lang="en-US" dirty="0"/>
          </a:p>
        </p:txBody>
      </p:sp>
      <p:pic>
        <p:nvPicPr>
          <p:cNvPr id="5" name="Content Placeholder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4804662" y="978730"/>
            <a:ext cx="3088514" cy="2316385"/>
          </a:xfrm>
          <a:prstGeom prst="rect">
            <a:avLst/>
          </a:prstGeom>
        </p:spPr>
      </p:pic>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02743" y="3681180"/>
            <a:ext cx="3460590" cy="2595442"/>
          </a:xfrm>
          <a:prstGeom prst="rect">
            <a:avLst/>
          </a:prstGeom>
        </p:spPr>
      </p:pic>
      <p:pic>
        <p:nvPicPr>
          <p:cNvPr id="8" name="Picture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327869" y="3681180"/>
            <a:ext cx="2420488" cy="2798642"/>
          </a:xfrm>
          <a:prstGeom prst="rect">
            <a:avLst/>
          </a:prstGeom>
        </p:spPr>
      </p:pic>
    </p:spTree>
    <p:extLst>
      <p:ext uri="{BB962C8B-B14F-4D97-AF65-F5344CB8AC3E}">
        <p14:creationId xmlns:p14="http://schemas.microsoft.com/office/powerpoint/2010/main" val="19146666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6073422" y="255030"/>
            <a:ext cx="2512130" cy="3349507"/>
          </a:xfrm>
          <a:prstGeom prst="rect">
            <a:avLst/>
          </a:prstGeom>
        </p:spPr>
      </p:pic>
      <p:sp>
        <p:nvSpPr>
          <p:cNvPr id="4" name="Text Placeholder 3"/>
          <p:cNvSpPr>
            <a:spLocks noGrp="1"/>
          </p:cNvSpPr>
          <p:nvPr>
            <p:ph type="body" sz="half" idx="2"/>
          </p:nvPr>
        </p:nvSpPr>
        <p:spPr>
          <a:xfrm>
            <a:off x="1146705" y="592666"/>
            <a:ext cx="3856037" cy="5198534"/>
          </a:xfrm>
        </p:spPr>
        <p:txBody>
          <a:bodyPr>
            <a:normAutofit/>
          </a:bodyPr>
          <a:lstStyle/>
          <a:p>
            <a:r>
              <a:rPr lang="lt-LT" sz="2400" dirty="0">
                <a:latin typeface="Times New Roman" panose="02020603050405020304" pitchFamily="18" charset="0"/>
                <a:cs typeface="Times New Roman" panose="02020603050405020304" pitchFamily="18" charset="0"/>
              </a:rPr>
              <a:t>Patirtinis mokymasis leidžia mokinį aktyviai įtraukti į kūrybišką ir aktyvią veiklą ir atrasti atsakymus per savo asmeninę patirtį. </a:t>
            </a:r>
          </a:p>
          <a:p>
            <a:r>
              <a:rPr lang="lt-LT" sz="2400" dirty="0">
                <a:latin typeface="Times New Roman" panose="02020603050405020304" pitchFamily="18" charset="0"/>
                <a:cs typeface="Times New Roman" panose="02020603050405020304" pitchFamily="18" charset="0"/>
              </a:rPr>
              <a:t>Įgyta patirtis leidžia mokiniui savo patyrimą įvertinti –atsakyti į klausimą, ką šis naujas patyrimas jam reiškia ir kodėl jis bus svarbus ateityje.</a:t>
            </a:r>
            <a:endParaRPr lang="en-US" sz="24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585552" y="440267"/>
            <a:ext cx="2867020" cy="3164270"/>
          </a:xfrm>
          <a:prstGeom prst="rect">
            <a:avLst/>
          </a:prstGeom>
        </p:spPr>
      </p:pic>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70992" y="3300385"/>
            <a:ext cx="2483958" cy="3309260"/>
          </a:xfrm>
          <a:prstGeom prst="rect">
            <a:avLst/>
          </a:prstGeom>
        </p:spPr>
      </p:pic>
      <p:pic>
        <p:nvPicPr>
          <p:cNvPr id="8" name="Picture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823200" y="3604537"/>
            <a:ext cx="2349367" cy="3123640"/>
          </a:xfrm>
          <a:prstGeom prst="rect">
            <a:avLst/>
          </a:prstGeom>
        </p:spPr>
      </p:pic>
    </p:spTree>
    <p:extLst>
      <p:ext uri="{BB962C8B-B14F-4D97-AF65-F5344CB8AC3E}">
        <p14:creationId xmlns:p14="http://schemas.microsoft.com/office/powerpoint/2010/main" val="4026970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6705" y="316089"/>
            <a:ext cx="3856037" cy="5779911"/>
          </a:xfrm>
        </p:spPr>
        <p:txBody>
          <a:bodyPr>
            <a:noAutofit/>
          </a:bodyPr>
          <a:lstStyle/>
          <a:p>
            <a:r>
              <a:rPr lang="lt-LT" sz="2000" dirty="0"/>
              <a:t>Kai suvokiama, kad mokinių patirtis ugdymo procese yra esminis mokymosi šaltinis, nelieka baimės ir nerimo dėl to, kas nežinoma.</a:t>
            </a:r>
          </a:p>
          <a:p>
            <a:r>
              <a:rPr lang="lt-LT" sz="2000" dirty="0"/>
              <a:t>Mokymosi metu kylantys iššūkiai aiškiau atskleidžia mokinių mąstymą, elgesį, gebėjimą valdyti emocijas, priimti sprendimus, skatina mokinius kritiškai mąstyti, klausti ir ieškoti atsakymų bei ugdyti bendravimo įgūdžius.</a:t>
            </a:r>
          </a:p>
          <a:p>
            <a:r>
              <a:rPr lang="lt-LT" sz="2000" dirty="0"/>
              <a:t>Susidurdamas su probleminėmis situacijomis ir įveikdamas jas mokinys kaupia gyvenimo problemų sprendimo patirtį.</a:t>
            </a:r>
            <a:endParaRPr lang="en-US" sz="2000" dirty="0"/>
          </a:p>
        </p:txBody>
      </p:sp>
      <p:pic>
        <p:nvPicPr>
          <p:cNvPr id="5" name="Content Placeholder 4"/>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5033900" y="316089"/>
            <a:ext cx="3367853" cy="2020711"/>
          </a:xfrm>
          <a:prstGeom prst="rect">
            <a:avLst/>
          </a:prstGeom>
        </p:spPr>
      </p:pic>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8400341" y="340080"/>
            <a:ext cx="2889959" cy="2661358"/>
          </a:xfrm>
          <a:prstGeom prst="rect">
            <a:avLst/>
          </a:prstGeom>
        </p:spPr>
      </p:pic>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81107" y="2563144"/>
            <a:ext cx="2145382" cy="3352800"/>
          </a:xfrm>
          <a:prstGeom prst="rect">
            <a:avLst/>
          </a:prstGeom>
        </p:spPr>
      </p:pic>
      <p:pic>
        <p:nvPicPr>
          <p:cNvPr id="8" name="Picture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00786" y="3578762"/>
            <a:ext cx="3658106" cy="2194863"/>
          </a:xfrm>
          <a:prstGeom prst="rect">
            <a:avLst/>
          </a:prstGeom>
        </p:spPr>
      </p:pic>
    </p:spTree>
    <p:extLst>
      <p:ext uri="{BB962C8B-B14F-4D97-AF65-F5344CB8AC3E}">
        <p14:creationId xmlns:p14="http://schemas.microsoft.com/office/powerpoint/2010/main" val="14553613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sz="half" idx="2"/>
          </p:nvPr>
        </p:nvPicPr>
        <p:blipFill>
          <a:blip r:embed="rId2" cstate="screen">
            <a:extLst>
              <a:ext uri="{28A0092B-C50C-407E-A947-70E740481C1C}">
                <a14:useLocalDpi xmlns:a14="http://schemas.microsoft.com/office/drawing/2010/main"/>
              </a:ext>
            </a:extLst>
          </a:blip>
          <a:stretch>
            <a:fillRect/>
          </a:stretch>
        </p:blipFill>
        <p:spPr>
          <a:xfrm>
            <a:off x="1217621" y="3073400"/>
            <a:ext cx="4483268" cy="2717800"/>
          </a:xfrm>
        </p:spPr>
      </p:pic>
      <p:sp>
        <p:nvSpPr>
          <p:cNvPr id="5" name="Text Placeholder 4"/>
          <p:cNvSpPr>
            <a:spLocks noGrp="1"/>
          </p:cNvSpPr>
          <p:nvPr>
            <p:ph type="body" sz="quarter" idx="3"/>
          </p:nvPr>
        </p:nvSpPr>
        <p:spPr/>
        <p:txBody>
          <a:bodyPr>
            <a:normAutofit/>
          </a:bodyPr>
          <a:lstStyle/>
          <a:p>
            <a:r>
              <a:rPr lang="lt-LT" sz="3600" dirty="0">
                <a:solidFill>
                  <a:schemeClr val="bg1"/>
                </a:solidFill>
              </a:rPr>
              <a:t>Vitaminų bomba</a:t>
            </a:r>
            <a:endParaRPr lang="en-US" sz="3600" dirty="0">
              <a:solidFill>
                <a:schemeClr val="bg1"/>
              </a:solidFill>
            </a:endParaRPr>
          </a:p>
        </p:txBody>
      </p:sp>
      <p:pic>
        <p:nvPicPr>
          <p:cNvPr id="8" name="Content Placeholder 7"/>
          <p:cNvPicPr>
            <a:picLocks noGrp="1" noChangeAspect="1"/>
          </p:cNvPicPr>
          <p:nvPr>
            <p:ph sz="quarter" idx="4"/>
          </p:nvPr>
        </p:nvPicPr>
        <p:blipFill>
          <a:blip r:embed="rId3" cstate="screen">
            <a:extLst>
              <a:ext uri="{28A0092B-C50C-407E-A947-70E740481C1C}">
                <a14:useLocalDpi xmlns:a14="http://schemas.microsoft.com/office/drawing/2010/main"/>
              </a:ext>
            </a:extLst>
          </a:blip>
          <a:stretch>
            <a:fillRect/>
          </a:stretch>
        </p:blipFill>
        <p:spPr>
          <a:xfrm>
            <a:off x="6400808" y="3073400"/>
            <a:ext cx="4210748" cy="2717800"/>
          </a:xfrm>
        </p:spPr>
      </p:pic>
    </p:spTree>
    <p:extLst>
      <p:ext uri="{BB962C8B-B14F-4D97-AF65-F5344CB8AC3E}">
        <p14:creationId xmlns:p14="http://schemas.microsoft.com/office/powerpoint/2010/main" val="4519224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lt-LT" dirty="0"/>
              <a:t>Vandens savybės. Vandens apytakos ratas</a:t>
            </a:r>
            <a:endParaRPr lang="en-US" dirty="0"/>
          </a:p>
        </p:txBody>
      </p:sp>
      <p:sp>
        <p:nvSpPr>
          <p:cNvPr id="3" name="Text Placeholder 2"/>
          <p:cNvSpPr>
            <a:spLocks noGrp="1"/>
          </p:cNvSpPr>
          <p:nvPr>
            <p:ph type="body" idx="1"/>
          </p:nvPr>
        </p:nvSpPr>
        <p:spPr/>
        <p:txBody>
          <a:bodyPr/>
          <a:lstStyle/>
          <a:p>
            <a:r>
              <a:rPr lang="lt-LT" dirty="0"/>
              <a:t>Kiek lašų tilps ant monetos ?</a:t>
            </a:r>
            <a:endParaRPr lang="en-US" dirty="0"/>
          </a:p>
        </p:txBody>
      </p:sp>
      <p:pic>
        <p:nvPicPr>
          <p:cNvPr id="7" name="Content Placeholder 6"/>
          <p:cNvPicPr>
            <a:picLocks noGrp="1" noChangeAspect="1"/>
          </p:cNvPicPr>
          <p:nvPr>
            <p:ph sz="half" idx="2"/>
          </p:nvPr>
        </p:nvPicPr>
        <p:blipFill>
          <a:blip r:embed="rId2">
            <a:extLst>
              <a:ext uri="{28A0092B-C50C-407E-A947-70E740481C1C}">
                <a14:useLocalDpi xmlns:a14="http://schemas.microsoft.com/office/drawing/2010/main"/>
              </a:ext>
            </a:extLst>
          </a:blip>
          <a:stretch>
            <a:fillRect/>
          </a:stretch>
        </p:blipFill>
        <p:spPr>
          <a:xfrm>
            <a:off x="1941689" y="3073400"/>
            <a:ext cx="3149600" cy="2717800"/>
          </a:xfrm>
        </p:spPr>
      </p:pic>
      <p:sp>
        <p:nvSpPr>
          <p:cNvPr id="5" name="Text Placeholder 4"/>
          <p:cNvSpPr>
            <a:spLocks noGrp="1"/>
          </p:cNvSpPr>
          <p:nvPr>
            <p:ph type="body" sz="quarter" idx="3"/>
          </p:nvPr>
        </p:nvSpPr>
        <p:spPr/>
        <p:txBody>
          <a:bodyPr/>
          <a:lstStyle/>
          <a:p>
            <a:r>
              <a:rPr lang="lt-LT" dirty="0"/>
              <a:t>Stebuklai su vandeniu...</a:t>
            </a:r>
            <a:endParaRPr lang="en-US" dirty="0"/>
          </a:p>
        </p:txBody>
      </p:sp>
      <p:pic>
        <p:nvPicPr>
          <p:cNvPr id="8" name="Content Placeholder 7"/>
          <p:cNvPicPr>
            <a:picLocks noGrp="1" noChangeAspect="1"/>
          </p:cNvPicPr>
          <p:nvPr>
            <p:ph sz="quarter" idx="4"/>
          </p:nvPr>
        </p:nvPicPr>
        <p:blipFill>
          <a:blip r:embed="rId3">
            <a:extLst>
              <a:ext uri="{28A0092B-C50C-407E-A947-70E740481C1C}">
                <a14:useLocalDpi xmlns:a14="http://schemas.microsoft.com/office/drawing/2010/main"/>
              </a:ext>
            </a:extLst>
          </a:blip>
          <a:stretch>
            <a:fillRect/>
          </a:stretch>
        </p:blipFill>
        <p:spPr>
          <a:xfrm>
            <a:off x="6694311" y="3073400"/>
            <a:ext cx="3228622" cy="2717800"/>
          </a:xfrm>
        </p:spPr>
      </p:pic>
    </p:spTree>
    <p:extLst>
      <p:ext uri="{BB962C8B-B14F-4D97-AF65-F5344CB8AC3E}">
        <p14:creationId xmlns:p14="http://schemas.microsoft.com/office/powerpoint/2010/main" val="13109133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lt-LT" dirty="0"/>
              <a:t>Dailininko studijoje</a:t>
            </a:r>
            <a:endParaRPr lang="en-US" dirty="0"/>
          </a:p>
        </p:txBody>
      </p:sp>
      <p:pic>
        <p:nvPicPr>
          <p:cNvPr id="7" name="Content Placeholder 6"/>
          <p:cNvPicPr>
            <a:picLocks noGrp="1" noChangeAspect="1"/>
          </p:cNvPicPr>
          <p:nvPr>
            <p:ph sz="half" idx="2"/>
          </p:nvPr>
        </p:nvPicPr>
        <p:blipFill>
          <a:blip r:embed="rId2" cstate="screen">
            <a:extLst>
              <a:ext uri="{28A0092B-C50C-407E-A947-70E740481C1C}">
                <a14:useLocalDpi xmlns:a14="http://schemas.microsoft.com/office/drawing/2010/main"/>
              </a:ext>
            </a:extLst>
          </a:blip>
          <a:stretch>
            <a:fillRect/>
          </a:stretch>
        </p:blipFill>
        <p:spPr>
          <a:xfrm>
            <a:off x="1952978" y="3073400"/>
            <a:ext cx="2844800" cy="2717800"/>
          </a:xfrm>
        </p:spPr>
      </p:pic>
      <p:pic>
        <p:nvPicPr>
          <p:cNvPr id="8" name="Content Placeholder 7"/>
          <p:cNvPicPr>
            <a:picLocks noGrp="1" noChangeAspect="1"/>
          </p:cNvPicPr>
          <p:nvPr>
            <p:ph sz="quarter" idx="4"/>
          </p:nvPr>
        </p:nvPicPr>
        <p:blipFill>
          <a:blip r:embed="rId3">
            <a:extLst>
              <a:ext uri="{28A0092B-C50C-407E-A947-70E740481C1C}">
                <a14:useLocalDpi xmlns:a14="http://schemas.microsoft.com/office/drawing/2010/main"/>
              </a:ext>
            </a:extLst>
          </a:blip>
          <a:stretch>
            <a:fillRect/>
          </a:stretch>
        </p:blipFill>
        <p:spPr>
          <a:xfrm>
            <a:off x="6602762" y="3073400"/>
            <a:ext cx="3455638" cy="2717800"/>
          </a:xfrm>
        </p:spPr>
      </p:pic>
    </p:spTree>
    <p:extLst>
      <p:ext uri="{BB962C8B-B14F-4D97-AF65-F5344CB8AC3E}">
        <p14:creationId xmlns:p14="http://schemas.microsoft.com/office/powerpoint/2010/main" val="39114019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lt-LT" dirty="0"/>
              <a:t>Kodėl tiek daug popieriaus rūšių ?</a:t>
            </a:r>
            <a:endParaRPr lang="en-US" dirty="0"/>
          </a:p>
        </p:txBody>
      </p:sp>
      <p:pic>
        <p:nvPicPr>
          <p:cNvPr id="7" name="Content Placeholder 6"/>
          <p:cNvPicPr>
            <a:picLocks noGrp="1" noChangeAspect="1"/>
          </p:cNvPicPr>
          <p:nvPr>
            <p:ph sz="half" idx="2"/>
          </p:nvPr>
        </p:nvPicPr>
        <p:blipFill>
          <a:blip r:embed="rId2">
            <a:extLst>
              <a:ext uri="{28A0092B-C50C-407E-A947-70E740481C1C}">
                <a14:useLocalDpi xmlns:a14="http://schemas.microsoft.com/office/drawing/2010/main"/>
              </a:ext>
            </a:extLst>
          </a:blip>
          <a:stretch>
            <a:fillRect/>
          </a:stretch>
        </p:blipFill>
        <p:spPr>
          <a:xfrm>
            <a:off x="1659467" y="3073400"/>
            <a:ext cx="3127022" cy="2717800"/>
          </a:xfrm>
        </p:spPr>
      </p:pic>
      <p:pic>
        <p:nvPicPr>
          <p:cNvPr id="8" name="Content Placeholder 7"/>
          <p:cNvPicPr>
            <a:picLocks noGrp="1" noChangeAspect="1"/>
          </p:cNvPicPr>
          <p:nvPr>
            <p:ph sz="quarter" idx="4"/>
          </p:nvPr>
        </p:nvPicPr>
        <p:blipFill>
          <a:blip r:embed="rId3" cstate="screen">
            <a:extLst>
              <a:ext uri="{28A0092B-C50C-407E-A947-70E740481C1C}">
                <a14:useLocalDpi xmlns:a14="http://schemas.microsoft.com/office/drawing/2010/main"/>
              </a:ext>
            </a:extLst>
          </a:blip>
          <a:stretch>
            <a:fillRect/>
          </a:stretch>
        </p:blipFill>
        <p:spPr>
          <a:xfrm>
            <a:off x="7044267" y="3073400"/>
            <a:ext cx="2946400" cy="2717800"/>
          </a:xfrm>
        </p:spPr>
      </p:pic>
    </p:spTree>
    <p:extLst>
      <p:ext uri="{BB962C8B-B14F-4D97-AF65-F5344CB8AC3E}">
        <p14:creationId xmlns:p14="http://schemas.microsoft.com/office/powerpoint/2010/main" val="18127679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a:t>Kas pastatys didžiausią muilo burbulų   skulptūrą?</a:t>
            </a:r>
            <a:endParaRPr lang="en-US" dirty="0"/>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a:ext>
            </a:extLst>
          </a:blip>
          <a:stretch>
            <a:fillRect/>
          </a:stretch>
        </p:blipFill>
        <p:spPr>
          <a:xfrm>
            <a:off x="1501422" y="2249488"/>
            <a:ext cx="3533421" cy="3541712"/>
          </a:xfrm>
        </p:spPr>
      </p:pic>
      <p:pic>
        <p:nvPicPr>
          <p:cNvPr id="6" name="Content Placeholder 5"/>
          <p:cNvPicPr>
            <a:picLocks noGrp="1" noChangeAspect="1"/>
          </p:cNvPicPr>
          <p:nvPr>
            <p:ph sz="half" idx="2"/>
          </p:nvPr>
        </p:nvPicPr>
        <p:blipFill>
          <a:blip r:embed="rId3">
            <a:extLst>
              <a:ext uri="{28A0092B-C50C-407E-A947-70E740481C1C}">
                <a14:useLocalDpi xmlns:a14="http://schemas.microsoft.com/office/drawing/2010/main"/>
              </a:ext>
            </a:extLst>
          </a:blip>
          <a:stretch>
            <a:fillRect/>
          </a:stretch>
        </p:blipFill>
        <p:spPr>
          <a:xfrm>
            <a:off x="6660444" y="2249488"/>
            <a:ext cx="3443111" cy="3541712"/>
          </a:xfrm>
        </p:spPr>
      </p:pic>
    </p:spTree>
    <p:extLst>
      <p:ext uri="{BB962C8B-B14F-4D97-AF65-F5344CB8AC3E}">
        <p14:creationId xmlns:p14="http://schemas.microsoft.com/office/powerpoint/2010/main" val="38245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lt-LT" dirty="0"/>
              <a:t>Gamtos radinių prakalbinimas</a:t>
            </a:r>
            <a:endParaRPr lang="en-US" dirty="0"/>
          </a:p>
        </p:txBody>
      </p:sp>
      <p:pic>
        <p:nvPicPr>
          <p:cNvPr id="5" name="Content Placeholder 4"/>
          <p:cNvPicPr>
            <a:picLocks noGrp="1" noChangeAspect="1"/>
          </p:cNvPicPr>
          <p:nvPr>
            <p:ph sz="half" idx="1"/>
          </p:nvPr>
        </p:nvPicPr>
        <p:blipFill>
          <a:blip r:embed="rId2" cstate="screen">
            <a:extLst>
              <a:ext uri="{28A0092B-C50C-407E-A947-70E740481C1C}">
                <a14:useLocalDpi xmlns:a14="http://schemas.microsoft.com/office/drawing/2010/main"/>
              </a:ext>
            </a:extLst>
          </a:blip>
          <a:stretch>
            <a:fillRect/>
          </a:stretch>
        </p:blipFill>
        <p:spPr>
          <a:xfrm>
            <a:off x="1220383" y="2249488"/>
            <a:ext cx="4720446" cy="3541712"/>
          </a:xfrm>
        </p:spPr>
      </p:pic>
      <p:pic>
        <p:nvPicPr>
          <p:cNvPr id="6" name="Content Placeholder 5"/>
          <p:cNvPicPr>
            <a:picLocks noGrp="1" noChangeAspect="1"/>
          </p:cNvPicPr>
          <p:nvPr>
            <p:ph sz="half" idx="2"/>
          </p:nvPr>
        </p:nvPicPr>
        <p:blipFill>
          <a:blip r:embed="rId3" cstate="screen">
            <a:extLst>
              <a:ext uri="{28A0092B-C50C-407E-A947-70E740481C1C}">
                <a14:useLocalDpi xmlns:a14="http://schemas.microsoft.com/office/drawing/2010/main"/>
              </a:ext>
            </a:extLst>
          </a:blip>
          <a:stretch>
            <a:fillRect/>
          </a:stretch>
        </p:blipFill>
        <p:spPr>
          <a:xfrm>
            <a:off x="6249583" y="2249488"/>
            <a:ext cx="4720446" cy="3541712"/>
          </a:xfrm>
        </p:spPr>
      </p:pic>
    </p:spTree>
    <p:extLst>
      <p:ext uri="{BB962C8B-B14F-4D97-AF65-F5344CB8AC3E}">
        <p14:creationId xmlns:p14="http://schemas.microsoft.com/office/powerpoint/2010/main" val="21572970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lt-LT" dirty="0"/>
              <a:t>Suraskime dinozaurą fosilijoje</a:t>
            </a:r>
            <a:endParaRPr lang="en-US" dirty="0"/>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a:ext>
            </a:extLst>
          </a:blip>
          <a:stretch>
            <a:fillRect/>
          </a:stretch>
        </p:blipFill>
        <p:spPr>
          <a:xfrm>
            <a:off x="1354667" y="2249488"/>
            <a:ext cx="3860800" cy="3541712"/>
          </a:xfrm>
        </p:spPr>
      </p:pic>
      <p:pic>
        <p:nvPicPr>
          <p:cNvPr id="6" name="Content Placeholder 5"/>
          <p:cNvPicPr>
            <a:picLocks noGrp="1" noChangeAspect="1"/>
          </p:cNvPicPr>
          <p:nvPr>
            <p:ph sz="half" idx="2"/>
          </p:nvPr>
        </p:nvPicPr>
        <p:blipFill>
          <a:blip r:embed="rId3">
            <a:extLst>
              <a:ext uri="{28A0092B-C50C-407E-A947-70E740481C1C}">
                <a14:useLocalDpi xmlns:a14="http://schemas.microsoft.com/office/drawing/2010/main"/>
              </a:ext>
            </a:extLst>
          </a:blip>
          <a:stretch>
            <a:fillRect/>
          </a:stretch>
        </p:blipFill>
        <p:spPr>
          <a:xfrm>
            <a:off x="5960533" y="2249488"/>
            <a:ext cx="4131734" cy="3541712"/>
          </a:xfrm>
        </p:spPr>
      </p:pic>
    </p:spTree>
    <p:extLst>
      <p:ext uri="{BB962C8B-B14F-4D97-AF65-F5344CB8AC3E}">
        <p14:creationId xmlns:p14="http://schemas.microsoft.com/office/powerpoint/2010/main" val="27276506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lt-LT" dirty="0"/>
              <a:t>Paveikslai iš gamtos</a:t>
            </a:r>
            <a:endParaRPr lang="en-US" dirty="0"/>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a:ext>
            </a:extLst>
          </a:blip>
          <a:stretch>
            <a:fillRect/>
          </a:stretch>
        </p:blipFill>
        <p:spPr>
          <a:xfrm>
            <a:off x="1682044" y="2249488"/>
            <a:ext cx="3702756" cy="3541712"/>
          </a:xfrm>
        </p:spPr>
      </p:pic>
      <p:pic>
        <p:nvPicPr>
          <p:cNvPr id="8" name="Content Placeholder 7"/>
          <p:cNvPicPr>
            <a:picLocks noGrp="1" noChangeAspect="1"/>
          </p:cNvPicPr>
          <p:nvPr>
            <p:ph sz="half" idx="2"/>
          </p:nvPr>
        </p:nvPicPr>
        <p:blipFill>
          <a:blip r:embed="rId3">
            <a:extLst>
              <a:ext uri="{28A0092B-C50C-407E-A947-70E740481C1C}">
                <a14:useLocalDpi xmlns:a14="http://schemas.microsoft.com/office/drawing/2010/main"/>
              </a:ext>
            </a:extLst>
          </a:blip>
          <a:stretch>
            <a:fillRect/>
          </a:stretch>
        </p:blipFill>
        <p:spPr>
          <a:xfrm>
            <a:off x="6716889" y="2249488"/>
            <a:ext cx="3204662" cy="3541712"/>
          </a:xfrm>
        </p:spPr>
      </p:pic>
    </p:spTree>
    <p:extLst>
      <p:ext uri="{BB962C8B-B14F-4D97-AF65-F5344CB8AC3E}">
        <p14:creationId xmlns:p14="http://schemas.microsoft.com/office/powerpoint/2010/main" val="27664274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0" y="282222"/>
            <a:ext cx="10000723" cy="6062134"/>
          </a:xfrm>
        </p:spPr>
        <p:txBody>
          <a:bodyPr>
            <a:normAutofit/>
          </a:bodyPr>
          <a:lstStyle/>
          <a:p>
            <a:r>
              <a:rPr lang="lt-LT" sz="4400" dirty="0"/>
              <a:t>Apibendrinant galiu teigti, kad mokiniai patyriminėse veiklose geba savarankiškai pateikti išsamią, logišką informaciją,gali geriausiai atsiskleisti, kyla jų motyvacija siekti geresnių rezultatų, ugdosi jų asmeninė atsakomybė. </a:t>
            </a:r>
            <a:br>
              <a:rPr lang="en-US" sz="4400" dirty="0"/>
            </a:br>
            <a:endParaRPr lang="en-US" sz="4400" dirty="0"/>
          </a:p>
        </p:txBody>
      </p:sp>
    </p:spTree>
    <p:extLst>
      <p:ext uri="{BB962C8B-B14F-4D97-AF65-F5344CB8AC3E}">
        <p14:creationId xmlns:p14="http://schemas.microsoft.com/office/powerpoint/2010/main" val="277505742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129</TotalTime>
  <Words>353</Words>
  <Application>Microsoft Office PowerPoint</Application>
  <PresentationFormat>Widescreen</PresentationFormat>
  <Paragraphs>24</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Times New Roman</vt:lpstr>
      <vt:lpstr>Trebuchet MS</vt:lpstr>
      <vt:lpstr>Tw Cen MT</vt:lpstr>
      <vt:lpstr>Circuit</vt:lpstr>
      <vt:lpstr>Atrandu, jaučiu, pritaikau</vt:lpstr>
      <vt:lpstr>PowerPoint Presentation</vt:lpstr>
      <vt:lpstr>Patirtinis mokymas mokinį kviečia  aktyviai išgyventi emocijas,  pagalvoti, kaip jis mąsto,  kodėl taip mąsto,  kaip jo mąstymas, loginiai samprotavimai padeda įgyti naujų žinių,  kaip mokinys geba spręsti problemas, kaip atpažįsta tam tikras situacijas, kaip naudoja jau įgytų patirčių modelius, formules, dėsnius ir kt.  </vt:lpstr>
      <vt:lpstr>Arba dar kitaip: ,,Sujungiu tai, ką jau žinau, ką išgyvenau, išjaučiau, paklausiu savęs, kodėl taip yra, vėl einu į santykį su savimi, su visu pasauliu, sukuriu naują žinojimą, auginu naują save“.</vt:lpstr>
      <vt:lpstr>PowerPoint Presentation</vt:lpstr>
      <vt:lpstr>PowerPoint Presentation</vt:lpstr>
      <vt:lpstr>PowerPoint Presentation</vt:lpstr>
      <vt:lpstr>PowerPoint Presentation</vt:lpstr>
      <vt:lpstr>PowerPoint Presentation</vt:lpstr>
      <vt:lpstr>Vandens savybės. Vandens apytakos ratas</vt:lpstr>
      <vt:lpstr>Dailininko studijoje</vt:lpstr>
      <vt:lpstr>Kodėl tiek daug popieriaus rūšių ?</vt:lpstr>
      <vt:lpstr>Kas pastatys didžiausią muilo burbulų   skulptūrą?</vt:lpstr>
      <vt:lpstr>Gamtos radinių prakalbinimas</vt:lpstr>
      <vt:lpstr>Suraskime dinozaurą fosilijoje</vt:lpstr>
      <vt:lpstr>Paveikslai iš gamtos</vt:lpstr>
      <vt:lpstr>Apibendrinant galiu teigti, kad mokiniai patyriminėse veiklose geba savarankiškai pateikti išsamią, logišką informaciją,gali geriausiai atsiskleisti, kyla jų motyvacija siekti geresnių rezultatų, ugdosi jų asmeninė atsakomybė.  </vt:lpstr>
    </vt:vector>
  </TitlesOfParts>
  <Company>Windows 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Atrandu, jaučiu, pritaikau</dc:title>
  <dc:creator>Egle Goleckyte</dc:creator>
  <cp:lastModifiedBy>Šarūnas Balčaitis</cp:lastModifiedBy>
  <cp:revision>19</cp:revision>
  <dcterms:created xsi:type="dcterms:W3CDTF">2020-02-16T13:02:08Z</dcterms:created>
  <dcterms:modified xsi:type="dcterms:W3CDTF">2021-02-11T08:48:06Z</dcterms:modified>
</cp:coreProperties>
</file>