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AD47"/>
    <a:srgbClr val="ABCE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120" autoAdjust="0"/>
    <p:restoredTop sz="94660"/>
  </p:normalViewPr>
  <p:slideViewPr>
    <p:cSldViewPr snapToGrid="0">
      <p:cViewPr varScale="1">
        <p:scale>
          <a:sx n="111" d="100"/>
          <a:sy n="111" d="100"/>
        </p:scale>
        <p:origin x="1158"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D1AC71B1-963B-4403-B999-4C2DC3DA9302}"/>
              </a:ext>
            </a:extLst>
          </p:cNvPr>
          <p:cNvSpPr>
            <a:spLocks noGrp="1"/>
          </p:cNvSpPr>
          <p:nvPr>
            <p:ph type="ctrTitle"/>
          </p:nvPr>
        </p:nvSpPr>
        <p:spPr>
          <a:xfrm>
            <a:off x="1524000" y="1122363"/>
            <a:ext cx="9144000" cy="2387600"/>
          </a:xfrm>
        </p:spPr>
        <p:txBody>
          <a:bodyPr anchor="b"/>
          <a:lstStyle>
            <a:lvl1pPr algn="ctr">
              <a:defRPr sz="6000"/>
            </a:lvl1pPr>
          </a:lstStyle>
          <a:p>
            <a:r>
              <a:rPr lang="lt-LT"/>
              <a:t>Spustelėję redaguokite stilių</a:t>
            </a:r>
          </a:p>
        </p:txBody>
      </p:sp>
      <p:sp>
        <p:nvSpPr>
          <p:cNvPr id="3" name="Antrinis pavadinimas 2">
            <a:extLst>
              <a:ext uri="{FF2B5EF4-FFF2-40B4-BE49-F238E27FC236}">
                <a16:creationId xmlns:a16="http://schemas.microsoft.com/office/drawing/2014/main" id="{78F047B3-92F8-4FCA-8703-4C44103CB8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p>
        </p:txBody>
      </p:sp>
      <p:sp>
        <p:nvSpPr>
          <p:cNvPr id="4" name="Datos vietos rezervavimo ženklas 3">
            <a:extLst>
              <a:ext uri="{FF2B5EF4-FFF2-40B4-BE49-F238E27FC236}">
                <a16:creationId xmlns:a16="http://schemas.microsoft.com/office/drawing/2014/main" id="{AB26DEA2-D253-4762-9C26-F57285A6DA31}"/>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5" name="Poraštės vietos rezervavimo ženklas 4">
            <a:extLst>
              <a:ext uri="{FF2B5EF4-FFF2-40B4-BE49-F238E27FC236}">
                <a16:creationId xmlns:a16="http://schemas.microsoft.com/office/drawing/2014/main" id="{57A09074-4B87-4982-AEEF-975DC6273D9A}"/>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A46F64C7-89F3-44F9-9D61-0E501869CF3F}"/>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31753258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2868EC9-3B46-4DEB-9A22-8B98FEDE9E71}"/>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BD35A82C-6763-49A5-A3FA-D62C6AE27699}"/>
              </a:ext>
            </a:extLst>
          </p:cNvPr>
          <p:cNvSpPr>
            <a:spLocks noGrp="1"/>
          </p:cNvSpPr>
          <p:nvPr>
            <p:ph idx="1"/>
          </p:nvPr>
        </p:nvSpPr>
        <p:spPr/>
        <p:txBody>
          <a:body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77463628-1C68-4433-8293-193542C92B0C}"/>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5" name="Poraštės vietos rezervavimo ženklas 4">
            <a:extLst>
              <a:ext uri="{FF2B5EF4-FFF2-40B4-BE49-F238E27FC236}">
                <a16:creationId xmlns:a16="http://schemas.microsoft.com/office/drawing/2014/main" id="{D2B37AEF-E47D-4DB3-AFBB-E8D693893226}"/>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0D23E32E-81DD-454A-9ECE-D96705AADAA6}"/>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204887436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90B0EA52-7B5E-405F-8B93-63745E76797F}"/>
              </a:ext>
            </a:extLst>
          </p:cNvPr>
          <p:cNvSpPr>
            <a:spLocks noGrp="1"/>
          </p:cNvSpPr>
          <p:nvPr>
            <p:ph type="title"/>
          </p:nvPr>
        </p:nvSpPr>
        <p:spPr>
          <a:xfrm>
            <a:off x="831850" y="1709738"/>
            <a:ext cx="10515600" cy="2852737"/>
          </a:xfrm>
        </p:spPr>
        <p:txBody>
          <a:bodyPr anchor="b"/>
          <a:lstStyle>
            <a:lvl1pPr>
              <a:defRPr sz="6000"/>
            </a:lvl1pPr>
          </a:lstStyle>
          <a:p>
            <a:r>
              <a:rPr lang="lt-LT"/>
              <a:t>Spustelėję redaguokite stilių</a:t>
            </a:r>
          </a:p>
        </p:txBody>
      </p:sp>
      <p:sp>
        <p:nvSpPr>
          <p:cNvPr id="3" name="Teksto vietos rezervavimo ženklas 2">
            <a:extLst>
              <a:ext uri="{FF2B5EF4-FFF2-40B4-BE49-F238E27FC236}">
                <a16:creationId xmlns:a16="http://schemas.microsoft.com/office/drawing/2014/main" id="{56C53C4D-4A72-41B8-800C-30D40F177E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t-LT"/>
              <a:t>Redaguokite šablono teksto stilius</a:t>
            </a:r>
          </a:p>
        </p:txBody>
      </p:sp>
      <p:sp>
        <p:nvSpPr>
          <p:cNvPr id="4" name="Datos vietos rezervavimo ženklas 3">
            <a:extLst>
              <a:ext uri="{FF2B5EF4-FFF2-40B4-BE49-F238E27FC236}">
                <a16:creationId xmlns:a16="http://schemas.microsoft.com/office/drawing/2014/main" id="{71618D93-C271-415A-95FD-118A00746BE7}"/>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5" name="Poraštės vietos rezervavimo ženklas 4">
            <a:extLst>
              <a:ext uri="{FF2B5EF4-FFF2-40B4-BE49-F238E27FC236}">
                <a16:creationId xmlns:a16="http://schemas.microsoft.com/office/drawing/2014/main" id="{236DAD30-667F-413F-942D-2A0A8E00CEF7}"/>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E6AAAEB4-119E-44C5-AA0F-6EA5F2A2F3FB}"/>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37060110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D33972E-9A2D-46EB-A558-234B0463A442}"/>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37898C02-35D6-4455-997F-1B9E56BA3618}"/>
              </a:ext>
            </a:extLst>
          </p:cNvPr>
          <p:cNvSpPr>
            <a:spLocks noGrp="1"/>
          </p:cNvSpPr>
          <p:nvPr>
            <p:ph sz="half" idx="1"/>
          </p:nvPr>
        </p:nvSpPr>
        <p:spPr>
          <a:xfrm>
            <a:off x="838200" y="1825625"/>
            <a:ext cx="5181600" cy="4351338"/>
          </a:xfrm>
        </p:spPr>
        <p:txBody>
          <a:body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a:extLst>
              <a:ext uri="{FF2B5EF4-FFF2-40B4-BE49-F238E27FC236}">
                <a16:creationId xmlns:a16="http://schemas.microsoft.com/office/drawing/2014/main" id="{3791E376-DB82-4C48-A34F-7B09F48F0FB5}"/>
              </a:ext>
            </a:extLst>
          </p:cNvPr>
          <p:cNvSpPr>
            <a:spLocks noGrp="1"/>
          </p:cNvSpPr>
          <p:nvPr>
            <p:ph sz="half" idx="2"/>
          </p:nvPr>
        </p:nvSpPr>
        <p:spPr>
          <a:xfrm>
            <a:off x="6172200" y="1825625"/>
            <a:ext cx="5181600" cy="4351338"/>
          </a:xfrm>
        </p:spPr>
        <p:txBody>
          <a:body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a:extLst>
              <a:ext uri="{FF2B5EF4-FFF2-40B4-BE49-F238E27FC236}">
                <a16:creationId xmlns:a16="http://schemas.microsoft.com/office/drawing/2014/main" id="{B00E1F31-B8B7-4DD1-AC61-9BE0278CFFE3}"/>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6" name="Poraštės vietos rezervavimo ženklas 5">
            <a:extLst>
              <a:ext uri="{FF2B5EF4-FFF2-40B4-BE49-F238E27FC236}">
                <a16:creationId xmlns:a16="http://schemas.microsoft.com/office/drawing/2014/main" id="{18395121-CD74-4190-964C-3E80A75908A7}"/>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6B5D7BDD-206F-4F22-909C-433E050407DE}"/>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14970038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5E0173A-FCD1-4574-96DB-5BCE360A2142}"/>
              </a:ext>
            </a:extLst>
          </p:cNvPr>
          <p:cNvSpPr>
            <a:spLocks noGrp="1"/>
          </p:cNvSpPr>
          <p:nvPr>
            <p:ph type="title"/>
          </p:nvPr>
        </p:nvSpPr>
        <p:spPr>
          <a:xfrm>
            <a:off x="839788" y="365125"/>
            <a:ext cx="10515600" cy="1325563"/>
          </a:xfrm>
        </p:spPr>
        <p:txBody>
          <a:bodyPr/>
          <a:lstStyle/>
          <a:p>
            <a:r>
              <a:rPr lang="lt-LT"/>
              <a:t>Spustelėję redaguokite stilių</a:t>
            </a:r>
          </a:p>
        </p:txBody>
      </p:sp>
      <p:sp>
        <p:nvSpPr>
          <p:cNvPr id="3" name="Teksto vietos rezervavimo ženklas 2">
            <a:extLst>
              <a:ext uri="{FF2B5EF4-FFF2-40B4-BE49-F238E27FC236}">
                <a16:creationId xmlns:a16="http://schemas.microsoft.com/office/drawing/2014/main" id="{C8167351-5C87-4BF1-A9A6-805392FB0F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Redaguokite šablono teksto stilius</a:t>
            </a:r>
          </a:p>
        </p:txBody>
      </p:sp>
      <p:sp>
        <p:nvSpPr>
          <p:cNvPr id="4" name="Turinio vietos rezervavimo ženklas 3">
            <a:extLst>
              <a:ext uri="{FF2B5EF4-FFF2-40B4-BE49-F238E27FC236}">
                <a16:creationId xmlns:a16="http://schemas.microsoft.com/office/drawing/2014/main" id="{C60C96B0-3332-43A4-B559-0C09466B3A6A}"/>
              </a:ext>
            </a:extLst>
          </p:cNvPr>
          <p:cNvSpPr>
            <a:spLocks noGrp="1"/>
          </p:cNvSpPr>
          <p:nvPr>
            <p:ph sz="half" idx="2"/>
          </p:nvPr>
        </p:nvSpPr>
        <p:spPr>
          <a:xfrm>
            <a:off x="839788" y="2505075"/>
            <a:ext cx="5157787" cy="3684588"/>
          </a:xfrm>
        </p:spPr>
        <p:txBody>
          <a:body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a:extLst>
              <a:ext uri="{FF2B5EF4-FFF2-40B4-BE49-F238E27FC236}">
                <a16:creationId xmlns:a16="http://schemas.microsoft.com/office/drawing/2014/main" id="{60A7DE9F-DAB8-4015-A04C-8C1A717C1A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Redaguokite šablono teksto stilius</a:t>
            </a:r>
          </a:p>
        </p:txBody>
      </p:sp>
      <p:sp>
        <p:nvSpPr>
          <p:cNvPr id="6" name="Turinio vietos rezervavimo ženklas 5">
            <a:extLst>
              <a:ext uri="{FF2B5EF4-FFF2-40B4-BE49-F238E27FC236}">
                <a16:creationId xmlns:a16="http://schemas.microsoft.com/office/drawing/2014/main" id="{0BC4AB63-88CA-4CED-8D67-CB49F17867ED}"/>
              </a:ext>
            </a:extLst>
          </p:cNvPr>
          <p:cNvSpPr>
            <a:spLocks noGrp="1"/>
          </p:cNvSpPr>
          <p:nvPr>
            <p:ph sz="quarter" idx="4"/>
          </p:nvPr>
        </p:nvSpPr>
        <p:spPr>
          <a:xfrm>
            <a:off x="6172200" y="2505075"/>
            <a:ext cx="5183188" cy="3684588"/>
          </a:xfrm>
        </p:spPr>
        <p:txBody>
          <a:body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a:extLst>
              <a:ext uri="{FF2B5EF4-FFF2-40B4-BE49-F238E27FC236}">
                <a16:creationId xmlns:a16="http://schemas.microsoft.com/office/drawing/2014/main" id="{170D87F6-6ED4-4E69-BFAC-C96FABB22439}"/>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8" name="Poraštės vietos rezervavimo ženklas 7">
            <a:extLst>
              <a:ext uri="{FF2B5EF4-FFF2-40B4-BE49-F238E27FC236}">
                <a16:creationId xmlns:a16="http://schemas.microsoft.com/office/drawing/2014/main" id="{D783FE52-5BBC-4ED2-8D27-C05A43715D92}"/>
              </a:ext>
            </a:extLst>
          </p:cNvPr>
          <p:cNvSpPr>
            <a:spLocks noGrp="1"/>
          </p:cNvSpPr>
          <p:nvPr>
            <p:ph type="ftr" sz="quarter" idx="11"/>
          </p:nvPr>
        </p:nvSpPr>
        <p:spPr/>
        <p:txBody>
          <a:bodyPr/>
          <a:lstStyle/>
          <a:p>
            <a:endParaRPr lang="lt-LT"/>
          </a:p>
        </p:txBody>
      </p:sp>
      <p:sp>
        <p:nvSpPr>
          <p:cNvPr id="9" name="Skaidrės numerio vietos rezervavimo ženklas 8">
            <a:extLst>
              <a:ext uri="{FF2B5EF4-FFF2-40B4-BE49-F238E27FC236}">
                <a16:creationId xmlns:a16="http://schemas.microsoft.com/office/drawing/2014/main" id="{650D14AB-BD5A-435C-9DCB-7BFB82EE6C11}"/>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3066276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08B36DD8-A315-4513-9B91-918AE51AB6A0}"/>
              </a:ext>
            </a:extLst>
          </p:cNvPr>
          <p:cNvSpPr>
            <a:spLocks noGrp="1"/>
          </p:cNvSpPr>
          <p:nvPr>
            <p:ph type="title"/>
          </p:nvPr>
        </p:nvSpPr>
        <p:spPr/>
        <p:txBody>
          <a:bodyPr/>
          <a:lstStyle/>
          <a:p>
            <a:r>
              <a:rPr lang="lt-LT"/>
              <a:t>Spustelėję redaguokite stilių</a:t>
            </a:r>
          </a:p>
        </p:txBody>
      </p:sp>
      <p:sp>
        <p:nvSpPr>
          <p:cNvPr id="3" name="Datos vietos rezervavimo ženklas 2">
            <a:extLst>
              <a:ext uri="{FF2B5EF4-FFF2-40B4-BE49-F238E27FC236}">
                <a16:creationId xmlns:a16="http://schemas.microsoft.com/office/drawing/2014/main" id="{4AA50648-4BA4-4126-8098-C31CB7D218B7}"/>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4" name="Poraštės vietos rezervavimo ženklas 3">
            <a:extLst>
              <a:ext uri="{FF2B5EF4-FFF2-40B4-BE49-F238E27FC236}">
                <a16:creationId xmlns:a16="http://schemas.microsoft.com/office/drawing/2014/main" id="{0EE0BE3B-5BB5-4CCA-98B2-105723E42D93}"/>
              </a:ext>
            </a:extLst>
          </p:cNvPr>
          <p:cNvSpPr>
            <a:spLocks noGrp="1"/>
          </p:cNvSpPr>
          <p:nvPr>
            <p:ph type="ftr" sz="quarter" idx="11"/>
          </p:nvPr>
        </p:nvSpPr>
        <p:spPr/>
        <p:txBody>
          <a:bodyPr/>
          <a:lstStyle/>
          <a:p>
            <a:endParaRPr lang="lt-LT"/>
          </a:p>
        </p:txBody>
      </p:sp>
      <p:sp>
        <p:nvSpPr>
          <p:cNvPr id="5" name="Skaidrės numerio vietos rezervavimo ženklas 4">
            <a:extLst>
              <a:ext uri="{FF2B5EF4-FFF2-40B4-BE49-F238E27FC236}">
                <a16:creationId xmlns:a16="http://schemas.microsoft.com/office/drawing/2014/main" id="{B342968E-BBAD-45FC-9831-7DD54F722CE4}"/>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35368221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a:extLst>
              <a:ext uri="{FF2B5EF4-FFF2-40B4-BE49-F238E27FC236}">
                <a16:creationId xmlns:a16="http://schemas.microsoft.com/office/drawing/2014/main" id="{05A71437-AADB-48EB-92FB-C61D90A4F1A2}"/>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3" name="Poraštės vietos rezervavimo ženklas 2">
            <a:extLst>
              <a:ext uri="{FF2B5EF4-FFF2-40B4-BE49-F238E27FC236}">
                <a16:creationId xmlns:a16="http://schemas.microsoft.com/office/drawing/2014/main" id="{62B25F3B-5BB6-4299-8CAC-7ED8812584D6}"/>
              </a:ext>
            </a:extLst>
          </p:cNvPr>
          <p:cNvSpPr>
            <a:spLocks noGrp="1"/>
          </p:cNvSpPr>
          <p:nvPr>
            <p:ph type="ftr" sz="quarter" idx="1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31FCF412-C5D5-4394-B37D-FC4BD3AC86C9}"/>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41082244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CA53C15-3BEE-413F-80A9-016E05043F43}"/>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Turinio vietos rezervavimo ženklas 2">
            <a:extLst>
              <a:ext uri="{FF2B5EF4-FFF2-40B4-BE49-F238E27FC236}">
                <a16:creationId xmlns:a16="http://schemas.microsoft.com/office/drawing/2014/main" id="{7477707C-E1C4-402D-A576-E9060B2549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a:extLst>
              <a:ext uri="{FF2B5EF4-FFF2-40B4-BE49-F238E27FC236}">
                <a16:creationId xmlns:a16="http://schemas.microsoft.com/office/drawing/2014/main" id="{E8F207B5-A38A-4DB1-B0E4-DE3243D0BF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Redaguokite šablono teksto stilius</a:t>
            </a:r>
          </a:p>
        </p:txBody>
      </p:sp>
      <p:sp>
        <p:nvSpPr>
          <p:cNvPr id="5" name="Datos vietos rezervavimo ženklas 4">
            <a:extLst>
              <a:ext uri="{FF2B5EF4-FFF2-40B4-BE49-F238E27FC236}">
                <a16:creationId xmlns:a16="http://schemas.microsoft.com/office/drawing/2014/main" id="{3F6C20E7-EAEA-4DEA-ACB8-E50E342D4F0B}"/>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6" name="Poraštės vietos rezervavimo ženklas 5">
            <a:extLst>
              <a:ext uri="{FF2B5EF4-FFF2-40B4-BE49-F238E27FC236}">
                <a16:creationId xmlns:a16="http://schemas.microsoft.com/office/drawing/2014/main" id="{F57D85E3-4AF5-438A-86A5-C9630BA21B41}"/>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60D78D1C-F0F4-4C4A-853B-6FC3337079A0}"/>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30804349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C211F1BC-679D-4352-9BCD-327083E0ECC3}"/>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Paveikslėlio vietos rezervavimo ženklas 2">
            <a:extLst>
              <a:ext uri="{FF2B5EF4-FFF2-40B4-BE49-F238E27FC236}">
                <a16:creationId xmlns:a16="http://schemas.microsoft.com/office/drawing/2014/main" id="{FCA5172C-22C4-44F9-81DA-F397A7AE99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a:extLst>
              <a:ext uri="{FF2B5EF4-FFF2-40B4-BE49-F238E27FC236}">
                <a16:creationId xmlns:a16="http://schemas.microsoft.com/office/drawing/2014/main" id="{E1252D9F-4B52-4068-BAF9-3F63D8B1B6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Redaguokite šablono teksto stilius</a:t>
            </a:r>
          </a:p>
        </p:txBody>
      </p:sp>
      <p:sp>
        <p:nvSpPr>
          <p:cNvPr id="5" name="Datos vietos rezervavimo ženklas 4">
            <a:extLst>
              <a:ext uri="{FF2B5EF4-FFF2-40B4-BE49-F238E27FC236}">
                <a16:creationId xmlns:a16="http://schemas.microsoft.com/office/drawing/2014/main" id="{A28EECD4-A683-4436-AC44-EF5EB9486F1E}"/>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6" name="Poraštės vietos rezervavimo ženklas 5">
            <a:extLst>
              <a:ext uri="{FF2B5EF4-FFF2-40B4-BE49-F238E27FC236}">
                <a16:creationId xmlns:a16="http://schemas.microsoft.com/office/drawing/2014/main" id="{4C656944-E7CF-4F68-ABEC-B673C0FDB289}"/>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2F25D286-DFED-4B82-A6E6-B7041539D37F}"/>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27149891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A044F0B-BA67-4F91-80FA-61264BB8D6EA}"/>
              </a:ext>
            </a:extLst>
          </p:cNvPr>
          <p:cNvSpPr>
            <a:spLocks noGrp="1"/>
          </p:cNvSpPr>
          <p:nvPr>
            <p:ph type="title"/>
          </p:nvPr>
        </p:nvSpPr>
        <p:spPr/>
        <p:txBody>
          <a:bodyPr/>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BF6CF724-F8B9-459F-9A86-2D06A3CB6EC8}"/>
              </a:ext>
            </a:extLst>
          </p:cNvPr>
          <p:cNvSpPr>
            <a:spLocks noGrp="1"/>
          </p:cNvSpPr>
          <p:nvPr>
            <p:ph type="body" orient="vert" idx="1"/>
          </p:nvPr>
        </p:nvSpPr>
        <p:spPr/>
        <p:txBody>
          <a:bodyPr vert="eaVert"/>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9FFA82C6-7A86-4C44-9224-A502193F0BF2}"/>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5" name="Poraštės vietos rezervavimo ženklas 4">
            <a:extLst>
              <a:ext uri="{FF2B5EF4-FFF2-40B4-BE49-F238E27FC236}">
                <a16:creationId xmlns:a16="http://schemas.microsoft.com/office/drawing/2014/main" id="{864B3FAA-DA69-47C9-8D29-7D2E863EB9EA}"/>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5AEE7CCF-1860-4D29-913E-4030601B1D74}"/>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23967020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a:extLst>
              <a:ext uri="{FF2B5EF4-FFF2-40B4-BE49-F238E27FC236}">
                <a16:creationId xmlns:a16="http://schemas.microsoft.com/office/drawing/2014/main" id="{64C43A97-7D20-4C03-8F34-73485E968A2F}"/>
              </a:ext>
            </a:extLst>
          </p:cNvPr>
          <p:cNvSpPr>
            <a:spLocks noGrp="1"/>
          </p:cNvSpPr>
          <p:nvPr>
            <p:ph type="title" orient="vert"/>
          </p:nvPr>
        </p:nvSpPr>
        <p:spPr>
          <a:xfrm>
            <a:off x="8724900" y="365125"/>
            <a:ext cx="2628900" cy="5811838"/>
          </a:xfrm>
        </p:spPr>
        <p:txBody>
          <a:bodyPr vert="eaVert"/>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7C256FBF-38EB-4721-A458-40E069230BC3}"/>
              </a:ext>
            </a:extLst>
          </p:cNvPr>
          <p:cNvSpPr>
            <a:spLocks noGrp="1"/>
          </p:cNvSpPr>
          <p:nvPr>
            <p:ph type="body" orient="vert" idx="1"/>
          </p:nvPr>
        </p:nvSpPr>
        <p:spPr>
          <a:xfrm>
            <a:off x="838200" y="365125"/>
            <a:ext cx="7734300" cy="5811838"/>
          </a:xfrm>
        </p:spPr>
        <p:txBody>
          <a:bodyPr vert="eaVert"/>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9EFCD1E9-A60E-40F2-91F7-6DC11BA4659F}"/>
              </a:ext>
            </a:extLst>
          </p:cNvPr>
          <p:cNvSpPr>
            <a:spLocks noGrp="1"/>
          </p:cNvSpPr>
          <p:nvPr>
            <p:ph type="dt" sz="half" idx="10"/>
          </p:nvPr>
        </p:nvSpPr>
        <p:spPr/>
        <p:txBody>
          <a:bodyPr/>
          <a:lstStyle/>
          <a:p>
            <a:fld id="{9DE40AE3-4370-4380-9C74-9976A5C5ED83}" type="datetimeFigureOut">
              <a:rPr lang="lt-LT" smtClean="0"/>
              <a:t>2021-12-29</a:t>
            </a:fld>
            <a:endParaRPr lang="lt-LT"/>
          </a:p>
        </p:txBody>
      </p:sp>
      <p:sp>
        <p:nvSpPr>
          <p:cNvPr id="5" name="Poraštės vietos rezervavimo ženklas 4">
            <a:extLst>
              <a:ext uri="{FF2B5EF4-FFF2-40B4-BE49-F238E27FC236}">
                <a16:creationId xmlns:a16="http://schemas.microsoft.com/office/drawing/2014/main" id="{A47808FA-FB02-4104-B36C-21126BCD35A3}"/>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0E0B23E4-552E-4EC2-B3BD-D22BD0190F72}"/>
              </a:ext>
            </a:extLst>
          </p:cNvPr>
          <p:cNvSpPr>
            <a:spLocks noGrp="1"/>
          </p:cNvSpPr>
          <p:nvPr>
            <p:ph type="sldNum" sz="quarter" idx="12"/>
          </p:nvPr>
        </p:nvSpPr>
        <p:spPr/>
        <p:txBody>
          <a:bodyPr/>
          <a:lstStyle/>
          <a:p>
            <a:fld id="{A39207C5-72C3-47B4-97AC-B341F46644F2}" type="slidenum">
              <a:rPr lang="lt-LT" smtClean="0"/>
              <a:t>‹#›</a:t>
            </a:fld>
            <a:endParaRPr lang="lt-LT"/>
          </a:p>
        </p:txBody>
      </p:sp>
    </p:spTree>
    <p:extLst>
      <p:ext uri="{BB962C8B-B14F-4D97-AF65-F5344CB8AC3E}">
        <p14:creationId xmlns:p14="http://schemas.microsoft.com/office/powerpoint/2010/main" val="41939467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a:extLst>
              <a:ext uri="{FF2B5EF4-FFF2-40B4-BE49-F238E27FC236}">
                <a16:creationId xmlns:a16="http://schemas.microsoft.com/office/drawing/2014/main" id="{B580E9D7-A07E-46EE-8AA2-F2D915FE74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t-LT"/>
              <a:t>Spustelėję redaguokite stilių</a:t>
            </a:r>
          </a:p>
        </p:txBody>
      </p:sp>
      <p:sp>
        <p:nvSpPr>
          <p:cNvPr id="3" name="Teksto vietos rezervavimo ženklas 2">
            <a:extLst>
              <a:ext uri="{FF2B5EF4-FFF2-40B4-BE49-F238E27FC236}">
                <a16:creationId xmlns:a16="http://schemas.microsoft.com/office/drawing/2014/main" id="{B13EE3F6-C270-4FFA-8A40-6ADD1797A3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t-LT"/>
              <a:t>Redaguokite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4A98A4FA-39EB-486B-8F10-1B22FBF35D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E40AE3-4370-4380-9C74-9976A5C5ED83}" type="datetimeFigureOut">
              <a:rPr lang="lt-LT" smtClean="0"/>
              <a:t>2021-12-29</a:t>
            </a:fld>
            <a:endParaRPr lang="lt-LT"/>
          </a:p>
        </p:txBody>
      </p:sp>
      <p:sp>
        <p:nvSpPr>
          <p:cNvPr id="5" name="Poraštės vietos rezervavimo ženklas 4">
            <a:extLst>
              <a:ext uri="{FF2B5EF4-FFF2-40B4-BE49-F238E27FC236}">
                <a16:creationId xmlns:a16="http://schemas.microsoft.com/office/drawing/2014/main" id="{77833AF9-5F17-4EAA-9709-B35725B830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a:extLst>
              <a:ext uri="{FF2B5EF4-FFF2-40B4-BE49-F238E27FC236}">
                <a16:creationId xmlns:a16="http://schemas.microsoft.com/office/drawing/2014/main" id="{48C50F59-9F2D-4B4C-A72C-A6D2708677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9207C5-72C3-47B4-97AC-B341F46644F2}" type="slidenum">
              <a:rPr lang="lt-LT" smtClean="0"/>
              <a:t>‹#›</a:t>
            </a:fld>
            <a:endParaRPr lang="lt-LT"/>
          </a:p>
        </p:txBody>
      </p:sp>
    </p:spTree>
    <p:extLst>
      <p:ext uri="{BB962C8B-B14F-4D97-AF65-F5344CB8AC3E}">
        <p14:creationId xmlns:p14="http://schemas.microsoft.com/office/powerpoint/2010/main" val="2632343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6.xml"/><Relationship Id="rId7" Type="http://schemas.openxmlformats.org/officeDocument/2006/relationships/slide" Target="slide9.xml"/><Relationship Id="rId2" Type="http://schemas.openxmlformats.org/officeDocument/2006/relationships/slide" Target="slide5.xml"/><Relationship Id="rId1" Type="http://schemas.openxmlformats.org/officeDocument/2006/relationships/slideLayout" Target="../slideLayouts/slideLayout7.xml"/><Relationship Id="rId6" Type="http://schemas.openxmlformats.org/officeDocument/2006/relationships/slide" Target="slide8.xml"/><Relationship Id="rId5" Type="http://schemas.openxmlformats.org/officeDocument/2006/relationships/slide" Target="slide4.xml"/><Relationship Id="rId4" Type="http://schemas.openxmlformats.org/officeDocument/2006/relationships/slide" Target="slide7.xml"/><Relationship Id="rId9" Type="http://schemas.openxmlformats.org/officeDocument/2006/relationships/slide" Target="slide3.xml"/></Relationships>
</file>

<file path=ppt/slides/_rels/slide2.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dyklė: žemyn 5">
            <a:extLst>
              <a:ext uri="{FF2B5EF4-FFF2-40B4-BE49-F238E27FC236}">
                <a16:creationId xmlns:a16="http://schemas.microsoft.com/office/drawing/2014/main" id="{82805A15-60C1-4EC3-90CF-D207B83414B1}"/>
              </a:ext>
            </a:extLst>
          </p:cNvPr>
          <p:cNvSpPr/>
          <p:nvPr/>
        </p:nvSpPr>
        <p:spPr>
          <a:xfrm rot="7882448">
            <a:off x="4415580" y="1998852"/>
            <a:ext cx="1087574" cy="793414"/>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7" name="Rodyklė: žemyn 6">
            <a:extLst>
              <a:ext uri="{FF2B5EF4-FFF2-40B4-BE49-F238E27FC236}">
                <a16:creationId xmlns:a16="http://schemas.microsoft.com/office/drawing/2014/main" id="{9F3F4EEA-9345-4420-9820-D5A5EDE9299C}"/>
              </a:ext>
            </a:extLst>
          </p:cNvPr>
          <p:cNvSpPr/>
          <p:nvPr/>
        </p:nvSpPr>
        <p:spPr>
          <a:xfrm rot="5400000">
            <a:off x="4105909" y="3042335"/>
            <a:ext cx="1087574" cy="793414"/>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8" name="Rodyklė: žemyn 7">
            <a:extLst>
              <a:ext uri="{FF2B5EF4-FFF2-40B4-BE49-F238E27FC236}">
                <a16:creationId xmlns:a16="http://schemas.microsoft.com/office/drawing/2014/main" id="{FD340549-2C61-4C63-B3E0-FEBE34CCB9FF}"/>
              </a:ext>
            </a:extLst>
          </p:cNvPr>
          <p:cNvSpPr/>
          <p:nvPr/>
        </p:nvSpPr>
        <p:spPr>
          <a:xfrm rot="16200000">
            <a:off x="7068896" y="3042335"/>
            <a:ext cx="1087574" cy="793414"/>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9" name="Rodyklė: žemyn 8">
            <a:extLst>
              <a:ext uri="{FF2B5EF4-FFF2-40B4-BE49-F238E27FC236}">
                <a16:creationId xmlns:a16="http://schemas.microsoft.com/office/drawing/2014/main" id="{D09FC38A-D425-4805-97EA-BD9804EE0872}"/>
              </a:ext>
            </a:extLst>
          </p:cNvPr>
          <p:cNvSpPr/>
          <p:nvPr/>
        </p:nvSpPr>
        <p:spPr>
          <a:xfrm rot="18923742">
            <a:off x="6562467" y="4015032"/>
            <a:ext cx="1041620" cy="828418"/>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10" name="Rodyklė: žemyn 9">
            <a:extLst>
              <a:ext uri="{FF2B5EF4-FFF2-40B4-BE49-F238E27FC236}">
                <a16:creationId xmlns:a16="http://schemas.microsoft.com/office/drawing/2014/main" id="{F6FB2F93-760E-4B01-B947-AD7254858E7F}"/>
              </a:ext>
            </a:extLst>
          </p:cNvPr>
          <p:cNvSpPr/>
          <p:nvPr/>
        </p:nvSpPr>
        <p:spPr>
          <a:xfrm>
            <a:off x="5599823" y="4501876"/>
            <a:ext cx="1041620" cy="828418"/>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11" name="Rodyklė: žemyn 10">
            <a:extLst>
              <a:ext uri="{FF2B5EF4-FFF2-40B4-BE49-F238E27FC236}">
                <a16:creationId xmlns:a16="http://schemas.microsoft.com/office/drawing/2014/main" id="{2954885D-3AF1-49EB-A457-E9BD8005E575}"/>
              </a:ext>
            </a:extLst>
          </p:cNvPr>
          <p:cNvSpPr/>
          <p:nvPr/>
        </p:nvSpPr>
        <p:spPr>
          <a:xfrm rot="2504451">
            <a:off x="4593392" y="4097710"/>
            <a:ext cx="1041620" cy="828418"/>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12" name="Rodyklė: žemyn 11">
            <a:extLst>
              <a:ext uri="{FF2B5EF4-FFF2-40B4-BE49-F238E27FC236}">
                <a16:creationId xmlns:a16="http://schemas.microsoft.com/office/drawing/2014/main" id="{E556B822-E0F0-4D65-A189-3CBEEAB7A6F2}"/>
              </a:ext>
            </a:extLst>
          </p:cNvPr>
          <p:cNvSpPr/>
          <p:nvPr/>
        </p:nvSpPr>
        <p:spPr>
          <a:xfrm rot="13816703">
            <a:off x="6738111" y="2020897"/>
            <a:ext cx="1087574" cy="793414"/>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13" name="Rodyklė: žemyn 12">
            <a:extLst>
              <a:ext uri="{FF2B5EF4-FFF2-40B4-BE49-F238E27FC236}">
                <a16:creationId xmlns:a16="http://schemas.microsoft.com/office/drawing/2014/main" id="{FE3EB7FC-FDB1-4C1F-8687-4AF9A55F9FDF}"/>
              </a:ext>
            </a:extLst>
          </p:cNvPr>
          <p:cNvSpPr/>
          <p:nvPr/>
        </p:nvSpPr>
        <p:spPr>
          <a:xfrm rot="10800000">
            <a:off x="5557595" y="1466957"/>
            <a:ext cx="1041620" cy="828418"/>
          </a:xfrm>
          <a:prstGeom prst="downArrow">
            <a:avLst>
              <a:gd name="adj1" fmla="val 83898"/>
              <a:gd name="adj2" fmla="val 55322"/>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t-LT"/>
          </a:p>
        </p:txBody>
      </p:sp>
      <p:sp>
        <p:nvSpPr>
          <p:cNvPr id="14" name="Stačiakampis: užlenktas kampas 13">
            <a:hlinkClick r:id="rId2" action="ppaction://hlinksldjump"/>
            <a:extLst>
              <a:ext uri="{FF2B5EF4-FFF2-40B4-BE49-F238E27FC236}">
                <a16:creationId xmlns:a16="http://schemas.microsoft.com/office/drawing/2014/main" id="{B668431E-7E24-4107-9E17-2FB6B7317D5C}"/>
              </a:ext>
            </a:extLst>
          </p:cNvPr>
          <p:cNvSpPr/>
          <p:nvPr/>
        </p:nvSpPr>
        <p:spPr>
          <a:xfrm>
            <a:off x="8098303" y="2799000"/>
            <a:ext cx="2664000" cy="1260000"/>
          </a:xfrm>
          <a:prstGeom prst="foldedCorner">
            <a:avLst/>
          </a:prstGeom>
          <a:ln/>
          <a:effectLst>
            <a:outerShdw blurRad="76200" dir="18900000" sy="23000" kx="-1200000" algn="bl"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Asmeninė atsakomybė už procesą ir rezultatus</a:t>
            </a:r>
            <a:endParaRPr lang="lt-LT" sz="1100" dirty="0">
              <a:effectLst/>
              <a:ea typeface="Calibri" panose="020F0502020204030204" pitchFamily="34" charset="0"/>
              <a:cs typeface="Times New Roman" panose="02020603050405020304" pitchFamily="18" charset="0"/>
            </a:endParaRPr>
          </a:p>
        </p:txBody>
      </p:sp>
      <p:sp>
        <p:nvSpPr>
          <p:cNvPr id="15" name="Stačiakampis: užlenktas kampas 14">
            <a:hlinkClick r:id="rId3" action="ppaction://hlinksldjump"/>
            <a:extLst>
              <a:ext uri="{FF2B5EF4-FFF2-40B4-BE49-F238E27FC236}">
                <a16:creationId xmlns:a16="http://schemas.microsoft.com/office/drawing/2014/main" id="{956E36B0-9619-4140-B7A2-F01AEBE97F5A}"/>
              </a:ext>
            </a:extLst>
          </p:cNvPr>
          <p:cNvSpPr/>
          <p:nvPr/>
        </p:nvSpPr>
        <p:spPr>
          <a:xfrm>
            <a:off x="7471210" y="4511919"/>
            <a:ext cx="2664000" cy="1260000"/>
          </a:xfrm>
          <a:prstGeom prst="foldedCorner">
            <a:avLst/>
          </a:prstGeom>
          <a:ln/>
          <a:effectLst>
            <a:outerShdw blurRad="76200" dir="18900000" sy="23000" kx="-1200000" algn="bl"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Aiškios krypties turėjimas ir unikalumas</a:t>
            </a:r>
            <a:endParaRPr lang="lt-LT" sz="1100" dirty="0">
              <a:effectLst/>
              <a:ea typeface="Calibri" panose="020F0502020204030204" pitchFamily="34" charset="0"/>
              <a:cs typeface="Times New Roman" panose="02020603050405020304" pitchFamily="18" charset="0"/>
            </a:endParaRPr>
          </a:p>
        </p:txBody>
      </p:sp>
      <p:sp>
        <p:nvSpPr>
          <p:cNvPr id="16" name="Stačiakampis: užlenktas kampas 15">
            <a:hlinkClick r:id="rId4" action="ppaction://hlinksldjump"/>
            <a:extLst>
              <a:ext uri="{FF2B5EF4-FFF2-40B4-BE49-F238E27FC236}">
                <a16:creationId xmlns:a16="http://schemas.microsoft.com/office/drawing/2014/main" id="{CDBAC69D-F77D-4D05-B8CE-6A8FBD0F788E}"/>
              </a:ext>
            </a:extLst>
          </p:cNvPr>
          <p:cNvSpPr/>
          <p:nvPr/>
        </p:nvSpPr>
        <p:spPr>
          <a:xfrm>
            <a:off x="4764000" y="5358292"/>
            <a:ext cx="2664000" cy="1260000"/>
          </a:xfrm>
          <a:prstGeom prst="foldedCorner">
            <a:avLst>
              <a:gd name="adj" fmla="val 0"/>
            </a:avLst>
          </a:prstGeom>
          <a:ln/>
          <a:effectLst>
            <a:outerShdw blurRad="76200" dir="18900000" sy="23000" kx="-1200000" algn="bl"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Stipri vidinė motyvacija </a:t>
            </a:r>
            <a:endParaRPr lang="lt-LT" sz="1100" dirty="0">
              <a:effectLst/>
              <a:ea typeface="Calibri" panose="020F0502020204030204" pitchFamily="34" charset="0"/>
              <a:cs typeface="Times New Roman" panose="02020603050405020304" pitchFamily="18" charset="0"/>
            </a:endParaRPr>
          </a:p>
        </p:txBody>
      </p:sp>
      <p:sp>
        <p:nvSpPr>
          <p:cNvPr id="17" name="Stačiakampis: užlenktas kampas 16">
            <a:hlinkClick r:id="rId5" action="ppaction://hlinksldjump"/>
            <a:extLst>
              <a:ext uri="{FF2B5EF4-FFF2-40B4-BE49-F238E27FC236}">
                <a16:creationId xmlns:a16="http://schemas.microsoft.com/office/drawing/2014/main" id="{BF04FEA9-72EB-4781-9B54-E8F7125A08A8}"/>
              </a:ext>
            </a:extLst>
          </p:cNvPr>
          <p:cNvSpPr/>
          <p:nvPr/>
        </p:nvSpPr>
        <p:spPr>
          <a:xfrm>
            <a:off x="7672363" y="1008557"/>
            <a:ext cx="2664000" cy="1260000"/>
          </a:xfrm>
          <a:prstGeom prst="foldedCorner">
            <a:avLst/>
          </a:prstGeom>
          <a:ln/>
          <a:effectLst>
            <a:outerShdw blurRad="76200" dir="18900000" sy="23000" kx="-1200000" algn="bl"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Nuolatinis mokymasis ir tobulėjimas</a:t>
            </a:r>
            <a:endParaRPr lang="lt-LT" sz="1100" dirty="0">
              <a:effectLst/>
              <a:ea typeface="Calibri" panose="020F0502020204030204" pitchFamily="34" charset="0"/>
              <a:cs typeface="Times New Roman" panose="02020603050405020304" pitchFamily="18" charset="0"/>
            </a:endParaRPr>
          </a:p>
        </p:txBody>
      </p:sp>
      <p:sp>
        <p:nvSpPr>
          <p:cNvPr id="18" name="Stačiakampis: užlenktas kampas 17">
            <a:hlinkClick r:id="rId6" action="ppaction://hlinksldjump"/>
            <a:extLst>
              <a:ext uri="{FF2B5EF4-FFF2-40B4-BE49-F238E27FC236}">
                <a16:creationId xmlns:a16="http://schemas.microsoft.com/office/drawing/2014/main" id="{A1B4BA92-506D-4172-BAF2-44D16F1C1BA5}"/>
              </a:ext>
            </a:extLst>
          </p:cNvPr>
          <p:cNvSpPr/>
          <p:nvPr/>
        </p:nvSpPr>
        <p:spPr>
          <a:xfrm>
            <a:off x="2044227" y="4511919"/>
            <a:ext cx="2664000" cy="1260000"/>
          </a:xfrm>
          <a:prstGeom prst="foldedCorner">
            <a:avLst/>
          </a:prstGeom>
          <a:ln/>
          <a:effectLst>
            <a:outerShdw blurRad="76200" dir="13500000" sy="23000" kx="1200000" algn="br"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Pagarba kitiems </a:t>
            </a:r>
            <a:endParaRPr lang="lt-LT" sz="1100" dirty="0">
              <a:effectLst/>
              <a:ea typeface="Calibri" panose="020F0502020204030204" pitchFamily="34" charset="0"/>
              <a:cs typeface="Times New Roman" panose="02020603050405020304" pitchFamily="18" charset="0"/>
            </a:endParaRPr>
          </a:p>
        </p:txBody>
      </p:sp>
      <p:sp>
        <p:nvSpPr>
          <p:cNvPr id="19" name="Stačiakampis: užlenktas kampas 18">
            <a:hlinkClick r:id="rId7" action="ppaction://hlinksldjump"/>
            <a:extLst>
              <a:ext uri="{FF2B5EF4-FFF2-40B4-BE49-F238E27FC236}">
                <a16:creationId xmlns:a16="http://schemas.microsoft.com/office/drawing/2014/main" id="{180F9821-6937-428C-B1B3-527FA0C1D7F7}"/>
              </a:ext>
            </a:extLst>
          </p:cNvPr>
          <p:cNvSpPr/>
          <p:nvPr/>
        </p:nvSpPr>
        <p:spPr>
          <a:xfrm>
            <a:off x="1507108" y="2908947"/>
            <a:ext cx="2664000" cy="1260000"/>
          </a:xfrm>
          <a:prstGeom prst="foldedCorner">
            <a:avLst/>
          </a:prstGeom>
          <a:ln/>
          <a:effectLst>
            <a:outerShdw blurRad="76200" dir="13500000" sy="23000" kx="1200000" algn="br"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Gebėjimas valdyti pokyčius</a:t>
            </a:r>
            <a:endParaRPr lang="lt-LT" sz="1100" dirty="0">
              <a:effectLst/>
              <a:ea typeface="Calibri" panose="020F0502020204030204" pitchFamily="34" charset="0"/>
              <a:cs typeface="Times New Roman" panose="02020603050405020304" pitchFamily="18" charset="0"/>
            </a:endParaRPr>
          </a:p>
        </p:txBody>
      </p:sp>
      <p:sp>
        <p:nvSpPr>
          <p:cNvPr id="20" name="Stačiakampis: užlenktas kampas 19">
            <a:hlinkClick r:id="rId8" action="ppaction://hlinksldjump"/>
            <a:extLst>
              <a:ext uri="{FF2B5EF4-FFF2-40B4-BE49-F238E27FC236}">
                <a16:creationId xmlns:a16="http://schemas.microsoft.com/office/drawing/2014/main" id="{1C6F90E6-20A2-47EE-8BD5-45809AC96AA1}"/>
              </a:ext>
            </a:extLst>
          </p:cNvPr>
          <p:cNvSpPr/>
          <p:nvPr/>
        </p:nvSpPr>
        <p:spPr>
          <a:xfrm>
            <a:off x="1985696" y="1001372"/>
            <a:ext cx="2664000" cy="1260000"/>
          </a:xfrm>
          <a:prstGeom prst="foldedCorner">
            <a:avLst/>
          </a:prstGeom>
          <a:ln/>
          <a:effectLst>
            <a:outerShdw blurRad="76200" dir="13500000" sy="23000" kx="1200000" algn="br"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Kūrybiškumas</a:t>
            </a:r>
            <a:endParaRPr lang="lt-LT" sz="1100" dirty="0">
              <a:effectLst/>
              <a:ea typeface="Calibri" panose="020F0502020204030204" pitchFamily="34" charset="0"/>
              <a:cs typeface="Times New Roman" panose="02020603050405020304" pitchFamily="18" charset="0"/>
            </a:endParaRPr>
          </a:p>
        </p:txBody>
      </p:sp>
      <p:sp>
        <p:nvSpPr>
          <p:cNvPr id="21" name="Stačiakampis: užlenktas kampas 20">
            <a:hlinkClick r:id="rId9" action="ppaction://hlinksldjump"/>
            <a:extLst>
              <a:ext uri="{FF2B5EF4-FFF2-40B4-BE49-F238E27FC236}">
                <a16:creationId xmlns:a16="http://schemas.microsoft.com/office/drawing/2014/main" id="{0DE9338D-C695-4F72-AAC4-7956CEE01C37}"/>
              </a:ext>
            </a:extLst>
          </p:cNvPr>
          <p:cNvSpPr/>
          <p:nvPr/>
        </p:nvSpPr>
        <p:spPr>
          <a:xfrm>
            <a:off x="4778075" y="165296"/>
            <a:ext cx="2664000" cy="1260000"/>
          </a:xfrm>
          <a:prstGeom prst="foldedCorner">
            <a:avLst>
              <a:gd name="adj" fmla="val 0"/>
            </a:avLst>
          </a:prstGeom>
          <a:ln/>
          <a:effectLst>
            <a:outerShdw blurRad="76200" dir="13500000" sy="23000" kx="1200000" algn="br" rotWithShape="0">
              <a:prstClr val="black">
                <a:alpha val="2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600" b="1" dirty="0">
                <a:effectLst/>
                <a:latin typeface="Times New Roman" panose="02020603050405020304" pitchFamily="18" charset="0"/>
                <a:ea typeface="Calibri" panose="020F0502020204030204" pitchFamily="34" charset="0"/>
                <a:cs typeface="Times New Roman" panose="02020603050405020304" pitchFamily="18" charset="0"/>
              </a:rPr>
              <a:t>Gebėjimas užmegzti ir palaikyti asmeninius kontaktus su išorės partneriais</a:t>
            </a:r>
            <a:endParaRPr lang="lt-LT" sz="1100" dirty="0">
              <a:effectLst/>
              <a:ea typeface="Calibri" panose="020F0502020204030204" pitchFamily="34" charset="0"/>
              <a:cs typeface="Times New Roman" panose="02020603050405020304" pitchFamily="18" charset="0"/>
            </a:endParaRPr>
          </a:p>
        </p:txBody>
      </p:sp>
      <p:sp>
        <p:nvSpPr>
          <p:cNvPr id="22" name="Ovalas 21">
            <a:extLst>
              <a:ext uri="{FF2B5EF4-FFF2-40B4-BE49-F238E27FC236}">
                <a16:creationId xmlns:a16="http://schemas.microsoft.com/office/drawing/2014/main" id="{4391FA58-DE6C-4116-8888-186694FF12C2}"/>
              </a:ext>
            </a:extLst>
          </p:cNvPr>
          <p:cNvSpPr/>
          <p:nvPr/>
        </p:nvSpPr>
        <p:spPr>
          <a:xfrm>
            <a:off x="4896025" y="2120971"/>
            <a:ext cx="2428101" cy="2447041"/>
          </a:xfrm>
          <a:prstGeom prst="ellipse">
            <a:avLst/>
          </a:prstGeom>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lt-LT" sz="1900">
                <a:effectLst/>
                <a:latin typeface="Times New Roman" panose="02020603050405020304" pitchFamily="18" charset="0"/>
                <a:ea typeface="Calibri" panose="020F0502020204030204" pitchFamily="34" charset="0"/>
                <a:cs typeface="Times New Roman" panose="02020603050405020304" pitchFamily="18" charset="0"/>
              </a:rPr>
              <a:t>Suaugusiųjų švietėjų </a:t>
            </a:r>
            <a:r>
              <a:rPr lang="lt-LT" sz="1900" b="1">
                <a:effectLst/>
                <a:latin typeface="Times New Roman" panose="02020603050405020304" pitchFamily="18" charset="0"/>
                <a:ea typeface="Calibri" panose="020F0502020204030204" pitchFamily="34" charset="0"/>
                <a:cs typeface="Times New Roman" panose="02020603050405020304" pitchFamily="18" charset="0"/>
              </a:rPr>
              <a:t>lyderystės kompetencijos</a:t>
            </a:r>
            <a:endParaRPr lang="lt-LT" sz="1100">
              <a:effectLst/>
              <a:ea typeface="Calibri" panose="020F0502020204030204" pitchFamily="34" charset="0"/>
              <a:cs typeface="Times New Roman" panose="02020603050405020304" pitchFamily="18" charset="0"/>
            </a:endParaRPr>
          </a:p>
          <a:p>
            <a:pPr algn="ctr">
              <a:lnSpc>
                <a:spcPct val="107000"/>
              </a:lnSpc>
              <a:spcAft>
                <a:spcPts val="800"/>
              </a:spcAft>
            </a:pPr>
            <a:r>
              <a:rPr lang="lt-LT" sz="1900" b="1">
                <a:effectLst/>
                <a:latin typeface="Times New Roman" panose="02020603050405020304" pitchFamily="18" charset="0"/>
                <a:ea typeface="Calibri" panose="020F0502020204030204" pitchFamily="34" charset="0"/>
                <a:cs typeface="Times New Roman" panose="02020603050405020304" pitchFamily="18" charset="0"/>
              </a:rPr>
              <a:t>XXI a.</a:t>
            </a:r>
            <a:endParaRPr lang="lt-LT" sz="1100">
              <a:effectLst/>
              <a:ea typeface="Calibri" panose="020F0502020204030204" pitchFamily="34" charset="0"/>
              <a:cs typeface="Times New Roman" panose="02020603050405020304" pitchFamily="18" charset="0"/>
            </a:endParaRPr>
          </a:p>
        </p:txBody>
      </p:sp>
      <p:sp>
        <p:nvSpPr>
          <p:cNvPr id="23" name="Daugybos ženklas 22">
            <a:hlinkClick r:id="" action="ppaction://hlinkshowjump?jump=endshow"/>
            <a:extLst>
              <a:ext uri="{FF2B5EF4-FFF2-40B4-BE49-F238E27FC236}">
                <a16:creationId xmlns:a16="http://schemas.microsoft.com/office/drawing/2014/main" id="{3A161680-808A-4A73-8A06-7B02F80ABF2B}"/>
              </a:ext>
            </a:extLst>
          </p:cNvPr>
          <p:cNvSpPr/>
          <p:nvPr/>
        </p:nvSpPr>
        <p:spPr>
          <a:xfrm>
            <a:off x="11744325" y="31946"/>
            <a:ext cx="409575" cy="368104"/>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36767253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solidFill>
                <a:latin typeface="Times New Roman" panose="02020603050405020304" pitchFamily="18" charset="0"/>
                <a:cs typeface="Times New Roman" panose="02020603050405020304" pitchFamily="18" charset="0"/>
              </a:rPr>
              <a:t>Kūrybiškumas – sugebėjimas kelti naujas idėjas, mąstyti savarankiškai, nestereotipiškai, greitai orientuotis sudėtingoje situacijoje, lengvai ir netipiškai spręsti problemas. Kūrybiškumą daugiausia lemia individualios asmenybės savybės: vaizduotės lakumas, mąstymo greitumas, tikslumas, lankstumas, išradingumas, konstruktyvumas, smalsumas, motyvacinė įtampa, poreikis nuolat tobulinti savo veiklą.</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Nepaliovė stebinti Portugalijoje mieste Porto vykusiuose mokymuose , kuriuos organizavo „</a:t>
            </a:r>
            <a:r>
              <a:rPr lang="lt-LT" sz="2000" dirty="0" err="1">
                <a:latin typeface="Times New Roman" panose="02020603050405020304" pitchFamily="18" charset="0"/>
                <a:cs typeface="Times New Roman" panose="02020603050405020304" pitchFamily="18" charset="0"/>
              </a:rPr>
              <a:t>Learning</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together</a:t>
            </a:r>
            <a:r>
              <a:rPr lang="lt-LT" sz="2000" dirty="0">
                <a:latin typeface="Times New Roman" panose="02020603050405020304" pitchFamily="18" charset="0"/>
                <a:cs typeface="Times New Roman" panose="02020603050405020304" pitchFamily="18" charset="0"/>
              </a:rPr>
              <a:t>“ organizacija kūrybiškumas organizuojant, pristatant  mokymus ir pačių mokymų metu naudotos kūrybiškumo metodikos. Likome nustebinti kūrybiškai suorganizuotu susipažinimo vakaru netradicinėje aplinkoje, medžiagos apie mokymus ir Portugaliją pristatymu. Darbas grupėse vyko kūrybiškai išnaudojant įvairiausias erdves ir priemones. Pateiktos užduotys atpalaidavo, sudarė galimybę arčiau susipažinti peržengti kalbinį barjerą.</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Įmonėje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kūrybiškumo daug: nuo spalvų ir audinių derinimo ar naujų modelių sukūrimo iki netradicinių problemų sprendimo galimybių (pvz. darbuotojų paieška ir įtraukimas, motyvavimas veiklai, darbo perorganizavimas XXI amžiaus kontekste).</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Esamotages</a:t>
            </a:r>
            <a:r>
              <a:rPr lang="lt-LT" sz="2000" dirty="0">
                <a:latin typeface="Times New Roman" panose="02020603050405020304" pitchFamily="18" charset="0"/>
                <a:cs typeface="Times New Roman" panose="02020603050405020304" pitchFamily="18" charset="0"/>
              </a:rPr>
              <a:t>“ įkūrėja operatyviai prisitaikė prie kintančių gyvenimo sąlygų. Ji suprato, kad žmonėms mokytis svarbu tik tam tikrų IT žinių (naudojimasis el. paštu, žemėlapiais, socialiniais tinklais). Atsižvelgdama į kiekvieno žmogaus asmeninį poreikį, ji organizavo mokymus senjorams individualiai, mažose grupelėse ar nuotoliniu būdu. Beje, vyriausiai IT besimokančiajai studentei – virš 90 metų!</a:t>
            </a:r>
            <a:endParaRPr lang="lt-LT"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r>
              <a:rPr lang="lt-LT" sz="2000" dirty="0">
                <a:latin typeface="Times New Roman" panose="02020603050405020304" pitchFamily="18" charset="0"/>
                <a:cs typeface="Times New Roman" panose="02020603050405020304" pitchFamily="18" charset="0"/>
              </a:rPr>
              <a:t>Kilo idėjų, kaip renginiams panaudoti įvairias neformalias erdves, kūrybiškai pristatyti renginius, juos anonsuoti, skatinti klientų kūrybiškumą organizuojant akcijas, rengiant programas, projektus, dirbant su klientais sukurti kūrybišką aplinką. </a:t>
            </a: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570550"/>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t>Kūrybiškumas</a:t>
            </a:r>
          </a:p>
        </p:txBody>
      </p:sp>
    </p:spTree>
    <p:extLst>
      <p:ext uri="{BB962C8B-B14F-4D97-AF65-F5344CB8AC3E}">
        <p14:creationId xmlns:p14="http://schemas.microsoft.com/office/powerpoint/2010/main" val="2672007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solidFill>
                <a:latin typeface="Times New Roman" panose="02020603050405020304" pitchFamily="18" charset="0"/>
                <a:cs typeface="Times New Roman" panose="02020603050405020304" pitchFamily="18" charset="0"/>
              </a:rPr>
              <a:t>Gebėjimas užmegzti ir palaikyti asmeninius </a:t>
            </a:r>
            <a:br>
              <a:rPr lang="lt-LT" sz="3200" dirty="0">
                <a:solidFill>
                  <a:schemeClr val="bg1"/>
                </a:solidFill>
                <a:latin typeface="Times New Roman" panose="02020603050405020304" pitchFamily="18" charset="0"/>
                <a:cs typeface="Times New Roman" panose="02020603050405020304" pitchFamily="18" charset="0"/>
              </a:rPr>
            </a:br>
            <a:r>
              <a:rPr lang="lt-LT" sz="3200" dirty="0">
                <a:solidFill>
                  <a:schemeClr val="bg1"/>
                </a:solidFill>
                <a:latin typeface="Times New Roman" panose="02020603050405020304" pitchFamily="18" charset="0"/>
                <a:cs typeface="Times New Roman" panose="02020603050405020304" pitchFamily="18" charset="0"/>
              </a:rPr>
              <a:t>kontaktus – tai gebėjimas aiškiai reikšti savo mintis ir idėjas, užmegzti ir palaikyti kontaktą su žmonėmis, palaikyti ir tinkamai reaguoti į grįžtamąjį ryšį, būti tolerantišku ir gerbti kitų požiūrį. Siekiant užtikrinti procesų vyksmą yra būtina žmonių sąveika, nuolatinis bendravimas ir bendradarbiavimas. </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lvl="0" indent="3556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Esamotages</a:t>
            </a:r>
            <a:r>
              <a:rPr lang="lt-LT" sz="2000" dirty="0">
                <a:latin typeface="Times New Roman" panose="02020603050405020304" pitchFamily="18" charset="0"/>
                <a:cs typeface="Times New Roman" panose="02020603050405020304" pitchFamily="18" charset="0"/>
              </a:rPr>
              <a:t>“ įkūrėja aktyviai dalyvauja socialiniame ir politiniame gyvenime. Tai padeda jai susitikti su įvairiais žmonėmis, plėtoti ryšius. Naujos pažintys leidžia plėtoti savo IT sklaidos idėjas, teikti informaciją apie jos vadovaujamos įmonės teikiamas paslaugas, surasti naujų klientų, o kartu ir dalintis pasiektais rezultatais. </a:t>
            </a:r>
          </a:p>
          <a:p>
            <a:pPr lvl="0" indent="3556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vadovas dalinasi su kitais patirtimi, kviečia prisijungti prie komandos jaunuolius, kad įgautų darbinės praktinės patirties. Taip pat lyderis mano, kad svarbu būti atviram ir geranoriškai bendrauti su darbuotojais, kad sukurtų šiltą atmosferą  įstaigoje. Tai prisideda prie laukiamo rezultato. </a:t>
            </a:r>
          </a:p>
          <a:p>
            <a:pPr lvl="0" indent="355600" algn="just">
              <a:lnSpc>
                <a:spcPct val="107000"/>
              </a:lnSpc>
              <a:spcAft>
                <a:spcPts val="0"/>
              </a:spcAft>
              <a:buFont typeface="Wingdings" panose="05000000000000000000" pitchFamily="2" charset="2"/>
              <a:buChar char=""/>
            </a:pPr>
            <a:r>
              <a:rPr lang="lt-LT" sz="2000" dirty="0" err="1">
                <a:latin typeface="Times New Roman" panose="02020603050405020304" pitchFamily="18" charset="0"/>
                <a:cs typeface="Times New Roman" panose="02020603050405020304" pitchFamily="18" charset="0"/>
              </a:rPr>
              <a:t>Palazzo</a:t>
            </a:r>
            <a:r>
              <a:rPr lang="lt-LT" sz="2000" dirty="0">
                <a:latin typeface="Times New Roman" panose="02020603050405020304" pitchFamily="18" charset="0"/>
                <a:cs typeface="Times New Roman" panose="02020603050405020304" pitchFamily="18" charset="0"/>
              </a:rPr>
              <a:t> di </a:t>
            </a:r>
            <a:r>
              <a:rPr lang="lt-LT" sz="2000" dirty="0" err="1">
                <a:latin typeface="Times New Roman" panose="02020603050405020304" pitchFamily="18" charset="0"/>
                <a:cs typeface="Times New Roman" panose="02020603050405020304" pitchFamily="18" charset="0"/>
              </a:rPr>
              <a:t>Barolo</a:t>
            </a:r>
            <a:r>
              <a:rPr lang="lt-LT" sz="2000" dirty="0">
                <a:latin typeface="Times New Roman" panose="02020603050405020304" pitchFamily="18" charset="0"/>
                <a:cs typeface="Times New Roman" panose="02020603050405020304" pitchFamily="18" charset="0"/>
              </a:rPr>
              <a:t> muziejuje savanoriaujanti gidė neslepia džiaugsmo, kad gali pasidalinti sukaupta informacija ir žiniomis su klientais. Kaip ji pati mano, svarbu būti atviru ir geranoriškai nusiteikusiu – tą tikrai pajunta klientas. O ir pati džiaugiasi, kad dalintis su kitu – didelis džiaugsmas, tuomet gyvenime atrandi prasmę, jautiesi reikalingas, sukuri šiltą santykį su kitu.</a:t>
            </a:r>
          </a:p>
          <a:p>
            <a:pPr lvl="0" indent="3556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,,Galerija </a:t>
            </a:r>
            <a:r>
              <a:rPr lang="lt-LT" sz="2000" dirty="0" err="1">
                <a:latin typeface="Times New Roman" panose="02020603050405020304" pitchFamily="18" charset="0"/>
                <a:cs typeface="Times New Roman" panose="02020603050405020304" pitchFamily="18" charset="0"/>
              </a:rPr>
              <a:t>Retro</a:t>
            </a:r>
            <a:r>
              <a:rPr lang="lt-LT" sz="2000" dirty="0">
                <a:latin typeface="Times New Roman" panose="02020603050405020304" pitchFamily="18" charset="0"/>
                <a:cs typeface="Times New Roman" panose="02020603050405020304" pitchFamily="18" charset="0"/>
              </a:rPr>
              <a:t> Piano“  geba prisitaikyti, perorientuoti darbus atsižvelgiant į kliento poreikius ir lūkesčius, palaiko šiltą pozityvų santykį įstaigos viduje ir su klientais.</a:t>
            </a:r>
          </a:p>
          <a:p>
            <a:pPr lvl="0" indent="3556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algn="just"/>
            <a:r>
              <a:rPr lang="lt-LT" sz="2000" dirty="0">
                <a:latin typeface="Times New Roman" panose="02020603050405020304" pitchFamily="18" charset="0"/>
                <a:cs typeface="Times New Roman" panose="02020603050405020304" pitchFamily="18" charset="0"/>
              </a:rPr>
              <a:t>Supratome, kad geri rezultatai dirbant su klientais galimi, kai dirbi lanksčiai ir nuoširdžiai. Svarbu empatija, įsiklausymas į klientą, jo lūkesčius. Nuolat besikeičiantis pasaulis verčia ugdyti tokias asmenines savybes kaip lankstumas, pozityvumas, gebėjimas iššūkius priimti kaip galimybes,</a:t>
            </a:r>
          </a:p>
          <a:p>
            <a:pPr algn="just"/>
            <a:r>
              <a:rPr lang="lt-LT" sz="2000" dirty="0">
                <a:latin typeface="Times New Roman" panose="02020603050405020304" pitchFamily="18" charset="0"/>
                <a:cs typeface="Times New Roman" panose="02020603050405020304" pitchFamily="18" charset="0"/>
              </a:rPr>
              <a:t>pasverti riziką. Planuojamas susitikimas su „Galerija </a:t>
            </a:r>
            <a:r>
              <a:rPr lang="lt-LT" sz="2000" dirty="0" err="1">
                <a:latin typeface="Times New Roman" panose="02020603050405020304" pitchFamily="18" charset="0"/>
                <a:cs typeface="Times New Roman" panose="02020603050405020304" pitchFamily="18" charset="0"/>
              </a:rPr>
              <a:t>Retro</a:t>
            </a:r>
            <a:r>
              <a:rPr lang="lt-LT" sz="2000" dirty="0">
                <a:latin typeface="Times New Roman" panose="02020603050405020304" pitchFamily="18" charset="0"/>
                <a:cs typeface="Times New Roman" panose="02020603050405020304" pitchFamily="18" charset="0"/>
              </a:rPr>
              <a:t> Piano“ kolektyvo atstovais Raseinių TAU studentams.</a:t>
            </a: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b="1" dirty="0">
                <a:latin typeface="Times New Roman" panose="02020603050405020304" pitchFamily="18" charset="0"/>
                <a:ea typeface="Calibri" panose="020F0502020204030204" pitchFamily="34" charset="0"/>
                <a:cs typeface="Times New Roman" panose="02020603050405020304" pitchFamily="18" charset="0"/>
              </a:rPr>
              <a:t>Gebėjimas užmegzti ir palaikyti asmeninius kontaktus su išorės partneriais</a:t>
            </a:r>
            <a:endParaRPr lang="lt-LT" sz="12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47155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dirty="0">
                <a:solidFill>
                  <a:schemeClr val="bg1"/>
                </a:solidFill>
                <a:latin typeface="Times New Roman" panose="02020603050405020304" pitchFamily="18" charset="0"/>
                <a:cs typeface="Times New Roman" panose="02020603050405020304" pitchFamily="18" charset="0"/>
              </a:rPr>
              <a:t>Darbuotojų mokymasis ir tobulėjimas yra pastangos tobulinti esamus ir būsimus sugebėjimus, tuo būdu didinant savo sugebėjimus dirbti tam tikrą darbą. Išsilavinimas nėra duotas visam laikui, o yra nuolatinio mokymosi, trunkančio visą gyvenimą, rezultatas. Darbuotojų mokymasis ir tobulėjimas turėtų būti viena iš strateginių organizacijos nuostatų, nes tai turi didelę reikšmę organizacijos konkurencingumui ir ilgalaikiam klestėjimui, pagerina darbuotojų sugebėjimus ir jų įsipareigojimą organizacijai, o tai yra labai svarbu norint teikti aukštos kokybės paslaugas ar  gaminti aukštos kokybės gaminius. </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„Galerija </a:t>
            </a:r>
            <a:r>
              <a:rPr lang="lt-LT" sz="2000" dirty="0" err="1">
                <a:latin typeface="Times New Roman" panose="02020603050405020304" pitchFamily="18" charset="0"/>
                <a:cs typeface="Times New Roman" panose="02020603050405020304" pitchFamily="18" charset="0"/>
              </a:rPr>
              <a:t>Retro</a:t>
            </a:r>
            <a:r>
              <a:rPr lang="lt-LT" sz="2000" dirty="0">
                <a:latin typeface="Times New Roman" panose="02020603050405020304" pitchFamily="18" charset="0"/>
                <a:cs typeface="Times New Roman" panose="02020603050405020304" pitchFamily="18" charset="0"/>
              </a:rPr>
              <a:t> piano“ darbuotojai nuolat dalyvauja užsienio šalyse vykstančiuose seminaruose. Jie mokosi ne tik iš savo srities, bet ir iš kitų sričių specialistų (pavyzdžiui, fortepijonų derintojas patirties semiasi glaudžiai bendradarbiaudamas su muzikantais, netgi iš laivų mechanikų).</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vadovas D.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 viešosios teisės profesorius, dirbęs dėstytoju, susiklosčius aplinkybėms perėmė šeimos verslą iš savo tėvų ir mokėsi iš naujo būti įmonės vadovu. Dirbdamas gamybos sferoje D.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neprarado aistros studijuoti bei rūpintis savo darbuotojų švietimu. Jo manymu, labai svarbu, kad žmogus visapusiškai tobulėtų nepasinerdamas vien  tik į savo siauros veiklos sritį.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įmonės vienas iš strateginių tikslų – nuolatinis darbuotojų mokymasis ir tobulėjimas. </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G. </a:t>
            </a:r>
            <a:r>
              <a:rPr lang="lt-LT" sz="2000" dirty="0" err="1">
                <a:latin typeface="Times New Roman" panose="02020603050405020304" pitchFamily="18" charset="0"/>
                <a:cs typeface="Times New Roman" panose="02020603050405020304" pitchFamily="18" charset="0"/>
              </a:rPr>
              <a:t>Giordano</a:t>
            </a:r>
            <a:r>
              <a:rPr lang="lt-LT" sz="2000" dirty="0">
                <a:latin typeface="Times New Roman" panose="02020603050405020304" pitchFamily="18" charset="0"/>
                <a:cs typeface="Times New Roman" panose="02020603050405020304" pitchFamily="18" charset="0"/>
              </a:rPr>
              <a:t> 8 </a:t>
            </a:r>
            <a:r>
              <a:rPr lang="lt-LT" sz="2000" dirty="0" err="1">
                <a:latin typeface="Times New Roman" panose="02020603050405020304" pitchFamily="18" charset="0"/>
                <a:cs typeface="Times New Roman" panose="02020603050405020304" pitchFamily="18" charset="0"/>
              </a:rPr>
              <a:t>deš</a:t>
            </a:r>
            <a:r>
              <a:rPr lang="lt-LT" sz="2000" dirty="0">
                <a:latin typeface="Times New Roman" panose="02020603050405020304" pitchFamily="18" charset="0"/>
                <a:cs typeface="Times New Roman" panose="02020603050405020304" pitchFamily="18" charset="0"/>
              </a:rPr>
              <a:t>. Italijoje pradėjo gilintis į visai naują ir „nemoterišką“ sritį – dirbtinį intelektą. Po to dirbo ir savo žinias tobulino Kanadoje. </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Savanoriai Italijoje, kurie patys už savo lėšas mokosi kursuose, kad galėtų savanoriauti.</a:t>
            </a:r>
          </a:p>
          <a:p>
            <a:pPr lvl="0" algn="just">
              <a:lnSpc>
                <a:spcPct val="107000"/>
              </a:lnSpc>
              <a:spcAft>
                <a:spcPts val="0"/>
              </a:spcAft>
            </a:pPr>
            <a:endParaRPr lang="lt-LT" sz="2000" dirty="0">
              <a:latin typeface="Times New Roman" panose="02020603050405020304" pitchFamily="18" charset="0"/>
              <a:cs typeface="Times New Roman" panose="02020603050405020304" pitchFamily="18" charset="0"/>
            </a:endParaRPr>
          </a:p>
          <a:p>
            <a:pPr lvl="0" algn="just">
              <a:lnSpc>
                <a:spcPct val="107000"/>
              </a:lnSpc>
              <a:spcAft>
                <a:spcPts val="0"/>
              </a:spcAft>
            </a:pPr>
            <a:endParaRPr lang="lt-LT" sz="2000" dirty="0">
              <a:latin typeface="Times New Roman" panose="02020603050405020304" pitchFamily="18" charset="0"/>
              <a:cs typeface="Times New Roman" panose="02020603050405020304" pitchFamily="18" charset="0"/>
            </a:endParaRPr>
          </a:p>
          <a:p>
            <a:pPr lvl="0" indent="363538"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Viena iš Tarnybos vertybių – tobulėjimas. Darbuotojų kvalifikacijos kėlimo būtinybė užfiksuota įstaigos strateginiame plane. </a:t>
            </a: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Kiekvieno darbuotojo mokymosi poreikiai nustatomi metinio įsivertinimo bei metinio pokalbio metu. Numatoma, kaip ir kur bus siekiama reikiamų žinių bei kompetencijų</a:t>
            </a: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Tarnyboje siekiama mokytis ne tik iš kitų suaugusiųjų švietėjų, bet ir iš verslo. Versle pasiteisinusias idėjas perkeliame į biudžetinį sektorių. Taip Tarnyboje pradėtas taikyti susirinkimų planavimo metodas, pagrįstas LEAN filosofija. </a:t>
            </a: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Dalyvaudami tarptautiniuose projektuose, lygindami patirtį, integruojame tai, kas geriausia. Remiantis patirtimi iš Italijos Respublikos, įstaigoje itin suaktyvinta savanorystės koncepcijos plėtotė (2021 m. balandžio mėn. įstaigai suteiktas Savanorius priimančios organizacijos statusas, kiekvienas pedagoginis darbuotojas metiniame veiklos plane nusimato skirti bent 20 val. savanorystei).</a:t>
            </a: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Analizuodami pastarųjų metų duomenis, stebime specialiųjų ugdymosi poreikių dėl elgesio ir emocijų sutrikių turinčių mokinių skaičiaus didėjimą. Lietuvoje lektorių, turinčių patirtų šioje srityje yra vos keletas, todėl 2022 metais planuojame patirties semtis Danijoje, Maltoje, Vokietijoje, Prancūzijoje, Suomijoje ir/ar Švedijoje.</a:t>
            </a:r>
          </a:p>
          <a:p>
            <a:pPr indent="363538" algn="just">
              <a:buFont typeface="Wingdings" panose="05000000000000000000" pitchFamily="2" charset="2"/>
              <a:buChar char="ü"/>
            </a:pPr>
            <a:endParaRPr lang="lt-LT" sz="2000"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sz="1200" b="1">
                <a:latin typeface="Times New Roman" panose="02020603050405020304" pitchFamily="18" charset="0"/>
                <a:ea typeface="Calibri" panose="020F0502020204030204" pitchFamily="34" charset="0"/>
                <a:cs typeface="Times New Roman" panose="02020603050405020304" pitchFamily="18" charset="0"/>
              </a:rPr>
              <a:t>Nuolatinis mokymasis ir tobulėjimas</a:t>
            </a:r>
            <a:endParaRPr lang="lt-LT" sz="1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02149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solidFill>
                <a:latin typeface="Times New Roman" panose="02020603050405020304" pitchFamily="18" charset="0"/>
                <a:cs typeface="Times New Roman" panose="02020603050405020304" pitchFamily="18" charset="0"/>
              </a:rPr>
              <a:t>Atsakomybė – būtinybė, pareiga atsakyti už elgesį, veiklą, pasirinkimus, priimtus sprendimus. Ji apibrėžia reikalingus veiksmus, pasekmes, kylančias dėl elgesio, veiksmų ar neveikimo, pasirinkimų, priimtų sprendimų ar prisiimtų įsipareigojimų, ar prievoles, kurias žmogus iš anksto numanomai žino ar privalo žinoti arba išsiaiškinti. </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marL="342900" lvl="0" indent="-3429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Vadovas D.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pats dalyvauja įvairiuose gamybos proceso etapuose, gerai išmano visus įrenginius, puikiai pažįsta savo darbuotojus. Įmonėje kruopščiai tikrinamas kiekvienas gaminys. Savo gaminiams naudoja tik natūralias, aukščiausios kokybės medžiagas, kas turi didelius kaštus. Nesivaiko „pigios rinkos“, turi savo klientą, kuris vertina kokybę ir už ją sumoka.</a:t>
            </a:r>
          </a:p>
          <a:p>
            <a:pPr marL="342900" lvl="0" indent="-3429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„Galerija </a:t>
            </a:r>
            <a:r>
              <a:rPr lang="lt-LT" sz="2000" dirty="0" err="1">
                <a:latin typeface="Times New Roman" panose="02020603050405020304" pitchFamily="18" charset="0"/>
                <a:cs typeface="Times New Roman" panose="02020603050405020304" pitchFamily="18" charset="0"/>
              </a:rPr>
              <a:t>Retro</a:t>
            </a:r>
            <a:r>
              <a:rPr lang="lt-LT" sz="2000" dirty="0">
                <a:latin typeface="Times New Roman" panose="02020603050405020304" pitchFamily="18" charset="0"/>
                <a:cs typeface="Times New Roman" panose="02020603050405020304" pitchFamily="18" charset="0"/>
              </a:rPr>
              <a:t> piano“. Įmonė, priimdama užsakymą,  labai įsipareigoja užsakovui, ieško reikiamų detalių, siunčiasi jas iš viso pasaulio. Vadovai įsijungia į gamybos procesą.</a:t>
            </a:r>
          </a:p>
          <a:p>
            <a:pPr marL="342900" lvl="0" indent="-3429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Bendraudami su </a:t>
            </a:r>
            <a:r>
              <a:rPr lang="lt-LT" sz="2000" dirty="0" err="1">
                <a:latin typeface="Times New Roman" panose="02020603050405020304" pitchFamily="18" charset="0"/>
                <a:cs typeface="Times New Roman" panose="02020603050405020304" pitchFamily="18" charset="0"/>
              </a:rPr>
              <a:t>Sinerconsult</a:t>
            </a:r>
            <a:r>
              <a:rPr lang="lt-LT" sz="2000" dirty="0">
                <a:latin typeface="Times New Roman" panose="02020603050405020304" pitchFamily="18" charset="0"/>
                <a:cs typeface="Times New Roman" panose="02020603050405020304" pitchFamily="18" charset="0"/>
              </a:rPr>
              <a:t> ir </a:t>
            </a:r>
            <a:r>
              <a:rPr lang="lt-LT" sz="2000" dirty="0" err="1">
                <a:latin typeface="Times New Roman" panose="02020603050405020304" pitchFamily="18" charset="0"/>
                <a:cs typeface="Times New Roman" panose="02020603050405020304" pitchFamily="18" charset="0"/>
              </a:rPr>
              <a:t>HumaCapiAct</a:t>
            </a:r>
            <a:r>
              <a:rPr lang="lt-LT" sz="2000" dirty="0">
                <a:latin typeface="Times New Roman" panose="02020603050405020304" pitchFamily="18" charset="0"/>
                <a:cs typeface="Times New Roman" panose="02020603050405020304" pitchFamily="18" charset="0"/>
              </a:rPr>
              <a:t> įmonėmis, padėjusiomis organizuoti mobilumo vizitus, atkreipėme dėmesį į šių įmonių darbuotojų intensyvią informacinę-konsultacinę pagalbą ruošiantis vizitui (kur ir kaip nuvykti, kokie reikalavimai dėl </a:t>
            </a:r>
            <a:r>
              <a:rPr lang="lt-LT" sz="2000" dirty="0" err="1">
                <a:latin typeface="Times New Roman" panose="02020603050405020304" pitchFamily="18" charset="0"/>
                <a:cs typeface="Times New Roman" panose="02020603050405020304" pitchFamily="18" charset="0"/>
              </a:rPr>
              <a:t>pandeminės</a:t>
            </a:r>
            <a:r>
              <a:rPr lang="lt-LT" sz="2000" dirty="0">
                <a:latin typeface="Times New Roman" panose="02020603050405020304" pitchFamily="18" charset="0"/>
                <a:cs typeface="Times New Roman" panose="02020603050405020304" pitchFamily="18" charset="0"/>
              </a:rPr>
              <a:t> situacijos ir t.t.). Tai leido pasijausti saugiai ir užtikrintai.</a:t>
            </a: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2021 m. Tarnyboje įdiegta Vidaus kontrolės sistema, kurioje numatyta kiekvieno Tarnyboje vykstančio proceso išankstinė, einamoji ir </a:t>
            </a:r>
            <a:r>
              <a:rPr lang="lt-LT" sz="2000" dirty="0" err="1">
                <a:latin typeface="Times New Roman" panose="02020603050405020304" pitchFamily="18" charset="0"/>
                <a:cs typeface="Times New Roman" panose="02020603050405020304" pitchFamily="18" charset="0"/>
              </a:rPr>
              <a:t>paskesnioji</a:t>
            </a:r>
            <a:r>
              <a:rPr lang="lt-LT" sz="2000" dirty="0">
                <a:latin typeface="Times New Roman" panose="02020603050405020304" pitchFamily="18" charset="0"/>
                <a:cs typeface="Times New Roman" panose="02020603050405020304" pitchFamily="18" charset="0"/>
              </a:rPr>
              <a:t> kontrolė. Suaugusiųjų švietimą organizuojantys darbuotojai skatinami atidžiai identifikuoti besimokančiųjų poreikius, kruopščiai suplanuoti patį mokymosi procesą ir turinį. 2021 m. susiplanavome ir dalyvavome ilgalaikiuose grįžtamojo ryšio įvertinimo mokymuose, kur patirties sėmėmės iš universiteto lektorių. </a:t>
            </a: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Įstaigoje įdiegta pedagoginių ir psichologinių konsultacijų efektyvumo vertinimo sistema. </a:t>
            </a: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Suformuluoti darbuotojų metinių ataskaitų pateikimo principai: 3 metų rezultatų kiekybinė ir kokybinė lyginamoji analizė, stipriosios ir tobulintinos sritys. Darbuotojai skatinami plėtoti asmeninį potencialą </a:t>
            </a:r>
            <a:r>
              <a:rPr lang="lt-LT" sz="2000" dirty="0" err="1">
                <a:latin typeface="Times New Roman" panose="02020603050405020304" pitchFamily="18" charset="0"/>
                <a:cs typeface="Times New Roman" panose="02020603050405020304" pitchFamily="18" charset="0"/>
              </a:rPr>
              <a:t>savanoriaujant</a:t>
            </a:r>
            <a:r>
              <a:rPr lang="lt-LT" sz="2000" dirty="0">
                <a:latin typeface="Times New Roman" panose="02020603050405020304" pitchFamily="18" charset="0"/>
                <a:cs typeface="Times New Roman" panose="02020603050405020304" pitchFamily="18" charset="0"/>
              </a:rPr>
              <a:t> ar dalinantis patirtimi su kolegomis (t. y. aktyviai vykdyti suaugusiųjų švietimo veiklas).</a:t>
            </a: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Organizuodami suaugusiųjų švietimą siekiame rasti lėšų pakviesti geriausius lektorius, </a:t>
            </a:r>
            <a:r>
              <a:rPr lang="lt-LT" sz="2000" dirty="0" err="1">
                <a:latin typeface="Times New Roman" panose="02020603050405020304" pitchFamily="18" charset="0"/>
                <a:cs typeface="Times New Roman" panose="02020603050405020304" pitchFamily="18" charset="0"/>
              </a:rPr>
              <a:t>t.y</a:t>
            </a:r>
            <a:r>
              <a:rPr lang="lt-LT" sz="2000" dirty="0">
                <a:latin typeface="Times New Roman" panose="02020603050405020304" pitchFamily="18" charset="0"/>
                <a:cs typeface="Times New Roman" panose="02020603050405020304" pitchFamily="18" charset="0"/>
              </a:rPr>
              <a:t>., kaip ir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įmonė, nusprendėme pagal galimybes „nesivaikyti pigios rinkos“, kad klientams galėtume pasiūlyti kokybiškiausias paslaugas.</a:t>
            </a: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sz="1200" b="1">
                <a:latin typeface="Times New Roman" panose="02020603050405020304" pitchFamily="18" charset="0"/>
                <a:ea typeface="Calibri" panose="020F0502020204030204" pitchFamily="34" charset="0"/>
                <a:cs typeface="Times New Roman" panose="02020603050405020304" pitchFamily="18" charset="0"/>
              </a:rPr>
              <a:t>Asmeninė atsakomybė už procesą ir rezultatus</a:t>
            </a:r>
            <a:endParaRPr lang="lt-LT" sz="1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2657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t-LT" sz="3200" dirty="0">
                <a:solidFill>
                  <a:schemeClr val="bg1"/>
                </a:solidFill>
                <a:latin typeface="Times New Roman" panose="02020603050405020304" pitchFamily="18" charset="0"/>
                <a:cs typeface="Times New Roman" panose="02020603050405020304" pitchFamily="18" charset="0"/>
              </a:rPr>
              <a:t>Strateginis mąstymas – tai sugebėjimas </a:t>
            </a:r>
            <a:r>
              <a:rPr lang="lt-LT" sz="3200" dirty="0" err="1">
                <a:solidFill>
                  <a:schemeClr val="bg1"/>
                </a:solidFill>
                <a:latin typeface="Times New Roman" panose="02020603050405020304" pitchFamily="18" charset="0"/>
                <a:cs typeface="Times New Roman" panose="02020603050405020304" pitchFamily="18" charset="0"/>
              </a:rPr>
              <a:t>holistiškai</a:t>
            </a:r>
            <a:r>
              <a:rPr lang="lt-LT" sz="3200" dirty="0">
                <a:solidFill>
                  <a:schemeClr val="bg1"/>
                </a:solidFill>
                <a:latin typeface="Times New Roman" panose="02020603050405020304" pitchFamily="18" charset="0"/>
                <a:cs typeface="Times New Roman" panose="02020603050405020304" pitchFamily="18" charset="0"/>
              </a:rPr>
              <a:t> suvokti aplinką, ją interpretuoti, tiek pasitelkiant analitinį protą, tiek ir kūrybiškumą, ir priimti inovatyvius sprendimus.</a:t>
            </a:r>
          </a:p>
          <a:p>
            <a:pPr algn="just"/>
            <a:r>
              <a:rPr lang="lt-LT" sz="3200" dirty="0">
                <a:solidFill>
                  <a:schemeClr val="bg1"/>
                </a:solidFill>
                <a:latin typeface="Times New Roman" panose="02020603050405020304" pitchFamily="18" charset="0"/>
                <a:cs typeface="Times New Roman" panose="02020603050405020304" pitchFamily="18" charset="0"/>
              </a:rPr>
              <a:t>Lyderis, turintis šias kompetencijas:</a:t>
            </a:r>
          </a:p>
          <a:p>
            <a:pPr marL="457200" indent="-457200" algn="just">
              <a:buFont typeface="Wingdings" panose="05000000000000000000" pitchFamily="2" charset="2"/>
              <a:buChar char="ü"/>
            </a:pPr>
            <a:r>
              <a:rPr lang="lt-LT" sz="3200" dirty="0">
                <a:solidFill>
                  <a:schemeClr val="bg1"/>
                </a:solidFill>
                <a:latin typeface="Times New Roman" panose="02020603050405020304" pitchFamily="18" charset="0"/>
                <a:cs typeface="Times New Roman" panose="02020603050405020304" pitchFamily="18" charset="0"/>
              </a:rPr>
              <a:t>turi aiškią ateities viziją;</a:t>
            </a:r>
          </a:p>
          <a:p>
            <a:pPr marL="457200" indent="-457200" algn="just">
              <a:buFont typeface="Wingdings" panose="05000000000000000000" pitchFamily="2" charset="2"/>
              <a:buChar char="ü"/>
            </a:pPr>
            <a:r>
              <a:rPr lang="lt-LT" sz="3200" dirty="0">
                <a:solidFill>
                  <a:schemeClr val="bg1"/>
                </a:solidFill>
                <a:latin typeface="Times New Roman" panose="02020603050405020304" pitchFamily="18" charset="0"/>
                <a:cs typeface="Times New Roman" panose="02020603050405020304" pitchFamily="18" charset="0"/>
              </a:rPr>
              <a:t>aiškiai apibrėžia pagrindinius tikslus;</a:t>
            </a:r>
          </a:p>
          <a:p>
            <a:pPr marL="457200" indent="-457200" algn="just">
              <a:buFont typeface="Wingdings" panose="05000000000000000000" pitchFamily="2" charset="2"/>
              <a:buChar char="ü"/>
            </a:pPr>
            <a:r>
              <a:rPr lang="lt-LT" sz="3200" dirty="0">
                <a:solidFill>
                  <a:schemeClr val="bg1"/>
                </a:solidFill>
                <a:latin typeface="Times New Roman" panose="02020603050405020304" pitchFamily="18" charset="0"/>
                <a:cs typeface="Times New Roman" panose="02020603050405020304" pitchFamily="18" charset="0"/>
              </a:rPr>
              <a:t>aiškiai perteikia viziją kitiems;</a:t>
            </a:r>
          </a:p>
          <a:p>
            <a:pPr marL="457200" indent="-457200" algn="just">
              <a:buFont typeface="Wingdings" panose="05000000000000000000" pitchFamily="2" charset="2"/>
              <a:buChar char="ü"/>
            </a:pPr>
            <a:r>
              <a:rPr lang="lt-LT" sz="3200" dirty="0">
                <a:solidFill>
                  <a:schemeClr val="bg1"/>
                </a:solidFill>
                <a:latin typeface="Times New Roman" panose="02020603050405020304" pitchFamily="18" charset="0"/>
                <a:cs typeface="Times New Roman" panose="02020603050405020304" pitchFamily="18" charset="0"/>
              </a:rPr>
              <a:t>laikosi etinių moralinių principų; suvokdamas aplinką pritaiko žinias;</a:t>
            </a:r>
          </a:p>
          <a:p>
            <a:pPr marL="457200" indent="-457200" algn="just">
              <a:buFont typeface="Wingdings" panose="05000000000000000000" pitchFamily="2" charset="2"/>
              <a:buChar char="ü"/>
            </a:pPr>
            <a:r>
              <a:rPr lang="lt-LT" sz="3200" dirty="0" err="1">
                <a:solidFill>
                  <a:schemeClr val="bg1"/>
                </a:solidFill>
                <a:latin typeface="Times New Roman" panose="02020603050405020304" pitchFamily="18" charset="0"/>
                <a:cs typeface="Times New Roman" panose="02020603050405020304" pitchFamily="18" charset="0"/>
              </a:rPr>
              <a:t>holistiškai</a:t>
            </a:r>
            <a:r>
              <a:rPr lang="lt-LT" sz="3200" dirty="0">
                <a:solidFill>
                  <a:schemeClr val="bg1"/>
                </a:solidFill>
                <a:latin typeface="Times New Roman" panose="02020603050405020304" pitchFamily="18" charset="0"/>
                <a:cs typeface="Times New Roman" panose="02020603050405020304" pitchFamily="18" charset="0"/>
              </a:rPr>
              <a:t> suvokia organizaciją ir jos aplinką.</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lvl="0" indent="36195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Portugalijoje dalyvaudami „</a:t>
            </a:r>
            <a:r>
              <a:rPr lang="lt-LT" sz="2000" dirty="0" err="1">
                <a:latin typeface="Times New Roman" panose="02020603050405020304" pitchFamily="18" charset="0"/>
                <a:cs typeface="Times New Roman" panose="02020603050405020304" pitchFamily="18" charset="0"/>
              </a:rPr>
              <a:t>Learning</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Together</a:t>
            </a:r>
            <a:r>
              <a:rPr lang="lt-LT" sz="2000" dirty="0">
                <a:latin typeface="Times New Roman" panose="02020603050405020304" pitchFamily="18" charset="0"/>
                <a:cs typeface="Times New Roman" panose="02020603050405020304" pitchFamily="18" charset="0"/>
              </a:rPr>
              <a:t> | </a:t>
            </a:r>
            <a:r>
              <a:rPr lang="lt-LT" sz="2000" dirty="0" err="1">
                <a:latin typeface="Times New Roman" panose="02020603050405020304" pitchFamily="18" charset="0"/>
                <a:cs typeface="Times New Roman" panose="02020603050405020304" pitchFamily="18" charset="0"/>
              </a:rPr>
              <a:t>Sinerconsult</a:t>
            </a:r>
            <a:r>
              <a:rPr lang="lt-LT" sz="2000" dirty="0">
                <a:latin typeface="Times New Roman" panose="02020603050405020304" pitchFamily="18" charset="0"/>
                <a:cs typeface="Times New Roman" panose="02020603050405020304" pitchFamily="18" charset="0"/>
              </a:rPr>
              <a:t>“ organizuotuose kursuose „Minkštieji ir komunikabilumo įgūdžiai, </a:t>
            </a:r>
            <a:r>
              <a:rPr lang="lt-LT" sz="2000" dirty="0" err="1">
                <a:latin typeface="Times New Roman" panose="02020603050405020304" pitchFamily="18" charset="0"/>
                <a:cs typeface="Times New Roman" panose="02020603050405020304" pitchFamily="18" charset="0"/>
              </a:rPr>
              <a:t>koučingas</a:t>
            </a:r>
            <a:r>
              <a:rPr lang="lt-LT" sz="2000" dirty="0">
                <a:latin typeface="Times New Roman" panose="02020603050405020304" pitchFamily="18" charset="0"/>
                <a:cs typeface="Times New Roman" panose="02020603050405020304" pitchFamily="18" charset="0"/>
              </a:rPr>
              <a:t>“ susipažinome su </a:t>
            </a:r>
            <a:r>
              <a:rPr lang="lt-LT" sz="2000" dirty="0" err="1">
                <a:latin typeface="Times New Roman" panose="02020603050405020304" pitchFamily="18" charset="0"/>
                <a:cs typeface="Times New Roman" panose="02020603050405020304" pitchFamily="18" charset="0"/>
              </a:rPr>
              <a:t>koučingo</a:t>
            </a:r>
            <a:r>
              <a:rPr lang="lt-LT" sz="2000" dirty="0">
                <a:latin typeface="Times New Roman" panose="02020603050405020304" pitchFamily="18" charset="0"/>
                <a:cs typeface="Times New Roman" panose="02020603050405020304" pitchFamily="18" charset="0"/>
              </a:rPr>
              <a:t> metodu, kurio pagalba galime spręsti problemas, susidaryti aiškų veiksmų planą, tikslingai eiti pasirinkta kryptimi. </a:t>
            </a:r>
          </a:p>
          <a:p>
            <a:pPr lvl="0" indent="36195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Latvijos kursų „Raktas į veiksmingesnę lyderystę“  patirtis patvirtino, kad įmonės vadovas turi aiškią įmonės viziją. Nežiūrint į viduje ar išorėje iškilusias ekonomines problemas, nenukrypo nuo savo vizijos bei nuosekliai vykdė veiklas, todėl sulaukė tarptautinio pripažinimo.</a:t>
            </a:r>
          </a:p>
          <a:p>
            <a:pPr lvl="0" indent="36195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Esamotages</a:t>
            </a:r>
            <a:r>
              <a:rPr lang="lt-LT" sz="2000" dirty="0">
                <a:latin typeface="Times New Roman" panose="02020603050405020304" pitchFamily="18" charset="0"/>
                <a:cs typeface="Times New Roman" panose="02020603050405020304" pitchFamily="18" charset="0"/>
              </a:rPr>
              <a:t>“ steigėja ir vadovė G. </a:t>
            </a:r>
            <a:r>
              <a:rPr lang="lt-LT" sz="2000" dirty="0" err="1">
                <a:latin typeface="Times New Roman" panose="02020603050405020304" pitchFamily="18" charset="0"/>
                <a:cs typeface="Times New Roman" panose="02020603050405020304" pitchFamily="18" charset="0"/>
              </a:rPr>
              <a:t>Giordana</a:t>
            </a:r>
            <a:r>
              <a:rPr lang="lt-LT" sz="2000" dirty="0">
                <a:latin typeface="Times New Roman" panose="02020603050405020304" pitchFamily="18" charset="0"/>
                <a:cs typeface="Times New Roman" panose="02020603050405020304" pitchFamily="18" charset="0"/>
              </a:rPr>
              <a:t>  baigė dirbtinio intelekto studijas ir įkūrė nepriklausomą konsultavimo įmonę, kurios tikslas plėtoti IT strategijas ir padėti žmonėms išmokti naudotis skaitmeniniais prietaisais ir programomis kasdieniniame gyvenime. </a:t>
            </a:r>
          </a:p>
          <a:p>
            <a:pPr lvl="0" indent="361950" algn="just">
              <a:lnSpc>
                <a:spcPct val="107000"/>
              </a:lnSpc>
              <a:spcAft>
                <a:spcPts val="0"/>
              </a:spcAft>
              <a:buFont typeface="Wingdings" panose="05000000000000000000" pitchFamily="2" charset="2"/>
              <a:buChar char=""/>
            </a:pPr>
            <a:r>
              <a:rPr lang="lt-LT" sz="2000" dirty="0" err="1">
                <a:latin typeface="Times New Roman" panose="02020603050405020304" pitchFamily="18" charset="0"/>
                <a:cs typeface="Times New Roman" panose="02020603050405020304" pitchFamily="18" charset="0"/>
              </a:rPr>
              <a:t>Dario</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įmonės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vadovas, buvęs viešosios teisės profesorius Turine, tačiau paliko akademinę karjerą, kad galėtų tęsti šeimos verslą, kurį 1936 m. įkūrė jo senelis. Įmonė žinoma daugelyje pasaulio šalių. </a:t>
            </a:r>
            <a:r>
              <a:rPr lang="lt-LT" sz="2000" dirty="0" err="1">
                <a:latin typeface="Times New Roman" panose="02020603050405020304" pitchFamily="18" charset="0"/>
                <a:cs typeface="Times New Roman" panose="02020603050405020304" pitchFamily="18" charset="0"/>
              </a:rPr>
              <a:t>Dario</a:t>
            </a:r>
            <a:r>
              <a:rPr lang="lt-LT" sz="2000" dirty="0">
                <a:latin typeface="Times New Roman" panose="02020603050405020304" pitchFamily="18" charset="0"/>
                <a:cs typeface="Times New Roman" panose="02020603050405020304" pitchFamily="18" charset="0"/>
              </a:rPr>
              <a:t> patvirtino, kad  veiklos strategijos, vizijos, yra pagrįstos aiškia vertybių sistema. </a:t>
            </a: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algn="just"/>
            <a:r>
              <a:rPr lang="lt-LT" sz="2000" dirty="0">
                <a:latin typeface="Times New Roman" panose="02020603050405020304" pitchFamily="18" charset="0"/>
                <a:cs typeface="Times New Roman" panose="02020603050405020304" pitchFamily="18" charset="0"/>
              </a:rPr>
              <a:t>Pagrindinius instruktavimo įgūdžius, įskaitant stebėjimo procesą, grįžtamąjį ryšį, klausinėjimą, klausymą, autentiškų santykių užmezgimą ir palaikymą.</a:t>
            </a: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sz="1200" b="1">
                <a:latin typeface="Times New Roman" panose="02020603050405020304" pitchFamily="18" charset="0"/>
                <a:ea typeface="Calibri" panose="020F0502020204030204" pitchFamily="34" charset="0"/>
                <a:cs typeface="Times New Roman" panose="02020603050405020304" pitchFamily="18" charset="0"/>
              </a:rPr>
              <a:t>Aiškios krypties turėjimas ir unikalumas</a:t>
            </a:r>
            <a:endParaRPr lang="lt-LT" sz="1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30316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solidFill>
                <a:latin typeface="Times New Roman" panose="02020603050405020304" pitchFamily="18" charset="0"/>
                <a:cs typeface="Times New Roman" panose="02020603050405020304" pitchFamily="18" charset="0"/>
              </a:rPr>
              <a:t>Tai vidinio atlygio sistema, kai malonumą ir atlygį teikia pati veikla, o ne išoriniai apdovanojimai. Vidinę motyvaciją sukuria ir stiprina iššūkiai (veikla, kuri siejama su tam tikru vidiniu patobulėjimu ir savo trūkumų įveikimu), smalsumas (kai žmogus nori/gali patirti kažką naujo), galimybė kontroliuoti (aplinkybes ar save patį), galimybė bendradarbiauti ar varžytis (komandinė veikla leidžia patirti savo reikšmę ir reikalingumą padedant kitiems).</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lvl="0" indent="363538" algn="just">
              <a:lnSpc>
                <a:spcPct val="107000"/>
              </a:lnSpc>
              <a:spcAft>
                <a:spcPts val="0"/>
              </a:spcAft>
              <a:buFont typeface="Wingdings" panose="05000000000000000000" pitchFamily="2" charset="2"/>
              <a:buChar char=""/>
            </a:pPr>
            <a:r>
              <a:rPr lang="lt-LT" sz="2000" dirty="0" err="1">
                <a:latin typeface="Times New Roman" panose="02020603050405020304" pitchFamily="18" charset="0"/>
                <a:cs typeface="Times New Roman" panose="02020603050405020304" pitchFamily="18" charset="0"/>
              </a:rPr>
              <a:t>Giovanna</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Giordano</a:t>
            </a:r>
            <a:r>
              <a:rPr lang="lt-LT" sz="2000" dirty="0">
                <a:latin typeface="Times New Roman" panose="02020603050405020304" pitchFamily="18" charset="0"/>
                <a:cs typeface="Times New Roman" panose="02020603050405020304" pitchFamily="18" charset="0"/>
              </a:rPr>
              <a:t> nepriklausomos konsultavimo įmonės „</a:t>
            </a:r>
            <a:r>
              <a:rPr lang="lt-LT" sz="2000" dirty="0" err="1">
                <a:latin typeface="Times New Roman" panose="02020603050405020304" pitchFamily="18" charset="0"/>
                <a:cs typeface="Times New Roman" panose="02020603050405020304" pitchFamily="18" charset="0"/>
              </a:rPr>
              <a:t>Esamotages</a:t>
            </a:r>
            <a:r>
              <a:rPr lang="lt-LT" sz="2000" dirty="0">
                <a:latin typeface="Times New Roman" panose="02020603050405020304" pitchFamily="18" charset="0"/>
                <a:cs typeface="Times New Roman" panose="02020603050405020304" pitchFamily="18" charset="0"/>
              </a:rPr>
              <a:t>“ vadovė  savo įvairaus amžiaus klientus su išmaniosiomis technologijomis supažindina paprastai ir žaismingai. G. </a:t>
            </a:r>
            <a:r>
              <a:rPr lang="lt-LT" sz="2000" dirty="0" err="1">
                <a:latin typeface="Times New Roman" panose="02020603050405020304" pitchFamily="18" charset="0"/>
                <a:cs typeface="Times New Roman" panose="02020603050405020304" pitchFamily="18" charset="0"/>
              </a:rPr>
              <a:t>Giordano</a:t>
            </a:r>
            <a:r>
              <a:rPr lang="lt-LT" sz="2000" dirty="0">
                <a:latin typeface="Times New Roman" panose="02020603050405020304" pitchFamily="18" charset="0"/>
                <a:cs typeface="Times New Roman" panose="02020603050405020304" pitchFamily="18" charset="0"/>
              </a:rPr>
              <a:t> patinka iššūkiai, ji noriai imasi naujų neįprastų veiklų, dalyvauja politikoje (kas Italijoje yra dar retas reiškinys), norėdama parodyti moterų mokslininkių indėlį, išleido knygą „Informatika moterims – nežinomos moterys, pakeitusios pasaulį“. </a:t>
            </a:r>
          </a:p>
          <a:p>
            <a:pPr lvl="0" indent="363538"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„Galerija </a:t>
            </a:r>
            <a:r>
              <a:rPr lang="lt-LT" sz="2000" dirty="0" err="1">
                <a:latin typeface="Times New Roman" panose="02020603050405020304" pitchFamily="18" charset="0"/>
                <a:cs typeface="Times New Roman" panose="02020603050405020304" pitchFamily="18" charset="0"/>
              </a:rPr>
              <a:t>Retro</a:t>
            </a:r>
            <a:r>
              <a:rPr lang="lt-LT" sz="2000" dirty="0">
                <a:latin typeface="Times New Roman" panose="02020603050405020304" pitchFamily="18" charset="0"/>
                <a:cs typeface="Times New Roman" panose="02020603050405020304" pitchFamily="18" charset="0"/>
              </a:rPr>
              <a:t> piano“ fortepijonų derintojas su dideliu užsidegimu dalijasi informacija apie fortepijonų derinimo subtilybes, jis imasi itin sudėtingų antikvarinių fortepijonų restauravimo darbų.</a:t>
            </a:r>
          </a:p>
          <a:p>
            <a:pPr lvl="0" indent="363538" algn="just">
              <a:lnSpc>
                <a:spcPct val="107000"/>
              </a:lnSpc>
              <a:spcAft>
                <a:spcPts val="0"/>
              </a:spcAft>
              <a:buFont typeface="Wingdings" panose="05000000000000000000" pitchFamily="2" charset="2"/>
              <a:buChar char=""/>
            </a:pPr>
            <a:r>
              <a:rPr lang="lt-LT" sz="2000" dirty="0" err="1">
                <a:latin typeface="Times New Roman" panose="02020603050405020304" pitchFamily="18" charset="0"/>
                <a:cs typeface="Times New Roman" panose="02020603050405020304" pitchFamily="18" charset="0"/>
              </a:rPr>
              <a:t>Dario</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įmonės vadovas akcentuoja precizišką kiekvieno drabužių gamybos etapo tikrinimą ir kontrolę. Tai, anot, D.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užtikina produkto kokybę ir sėkmę rinkoje.</a:t>
            </a:r>
          </a:p>
          <a:p>
            <a:pPr lvl="0" indent="363538" algn="just">
              <a:lnSpc>
                <a:spcPct val="107000"/>
              </a:lnSpc>
              <a:spcAft>
                <a:spcPts val="0"/>
              </a:spcAft>
              <a:buFont typeface="Wingdings" panose="05000000000000000000" pitchFamily="2" charset="2"/>
              <a:buChar char=""/>
            </a:pPr>
            <a:r>
              <a:rPr lang="lt-LT" sz="2000" dirty="0" err="1">
                <a:latin typeface="Times New Roman" panose="02020603050405020304" pitchFamily="18" charset="0"/>
                <a:cs typeface="Times New Roman" panose="02020603050405020304" pitchFamily="18" charset="0"/>
              </a:rPr>
              <a:t>Sinerconsult</a:t>
            </a:r>
            <a:r>
              <a:rPr lang="lt-LT" sz="2000" dirty="0">
                <a:latin typeface="Times New Roman" panose="02020603050405020304" pitchFamily="18" charset="0"/>
                <a:cs typeface="Times New Roman" panose="02020603050405020304" pitchFamily="18" charset="0"/>
              </a:rPr>
              <a:t> organizuotuose kursuose analizuoti </a:t>
            </a:r>
            <a:r>
              <a:rPr lang="lt-LT" sz="2000" dirty="0" err="1">
                <a:latin typeface="Times New Roman" panose="02020603050405020304" pitchFamily="18" charset="0"/>
                <a:cs typeface="Times New Roman" panose="02020603050405020304" pitchFamily="18" charset="0"/>
              </a:rPr>
              <a:t>Steve</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Jobs</a:t>
            </a:r>
            <a:r>
              <a:rPr lang="lt-LT" sz="2000" dirty="0">
                <a:latin typeface="Times New Roman" panose="02020603050405020304" pitchFamily="18" charset="0"/>
                <a:cs typeface="Times New Roman" panose="02020603050405020304" pitchFamily="18" charset="0"/>
              </a:rPr>
              <a:t> ir </a:t>
            </a:r>
            <a:r>
              <a:rPr lang="lt-LT" sz="2000" dirty="0" err="1">
                <a:latin typeface="Times New Roman" panose="02020603050405020304" pitchFamily="18" charset="0"/>
                <a:cs typeface="Times New Roman" panose="02020603050405020304" pitchFamily="18" charset="0"/>
              </a:rPr>
              <a:t>Ken</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Robinson</a:t>
            </a:r>
            <a:r>
              <a:rPr lang="lt-LT" sz="2000" dirty="0">
                <a:latin typeface="Times New Roman" panose="02020603050405020304" pitchFamily="18" charset="0"/>
                <a:cs typeface="Times New Roman" panose="02020603050405020304" pitchFamily="18" charset="0"/>
              </a:rPr>
              <a:t> pasisakymų </a:t>
            </a:r>
            <a:r>
              <a:rPr lang="lt-LT" sz="2000" dirty="0" err="1">
                <a:latin typeface="Times New Roman" panose="02020603050405020304" pitchFamily="18" charset="0"/>
                <a:cs typeface="Times New Roman" panose="02020603050405020304" pitchFamily="18" charset="0"/>
              </a:rPr>
              <a:t>motyvatoriai</a:t>
            </a:r>
            <a:r>
              <a:rPr lang="lt-LT" sz="2000" dirty="0">
                <a:latin typeface="Times New Roman" panose="02020603050405020304" pitchFamily="18" charset="0"/>
                <a:cs typeface="Times New Roman" panose="02020603050405020304" pitchFamily="18" charset="0"/>
              </a:rPr>
              <a:t>. Išskirta autentiškumas, nuoširdumas, humoro jausmas, praktiniai pavyzdžiai.</a:t>
            </a: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Užduotis ar darbas, atliekamas nesuprantant jo prasmės, yra suvokiamas kaip primestas, nereikalingas, todėl jo atlikimas ilgiau užtrunka, dažnai nukenčia kokybė. Todėl Tarnyboje prieš atlikdami kiekvieną veiklą, ypač reikalaujančią daug laiko ir pastangų, užduodame sau klausimą „kodėl?“, „kam to reikia?“ „ką tai duos mums ir/ar klientui?“. Įvardinti atsakymai ir yra vidinės motyvacijos skatulys imtis arba nesiimti veiklos/darbo/projekto.</a:t>
            </a: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2021 m. rugsėjo mėnesį Erasmus+ projekto dalyvės kartu su kitas Tarnybos darbuotojais ėmėsi visų lyderystės kompetencijų pareikalavusios iniciatyvos mokyti lietuvių kalbos pabėgėlius iš Afganistano, kadangi suprato sudėtingą šių žmonių padėtį bendraujant su vietos bendruomene, tenkinant elementarius socialinius poreikius.</a:t>
            </a:r>
          </a:p>
          <a:p>
            <a:pPr indent="363538"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Žmonės su stipria vidine motyvacija geba uždegti, veikti kitus. Pažintis su G. </a:t>
            </a:r>
            <a:r>
              <a:rPr lang="lt-LT" sz="2000" dirty="0" err="1">
                <a:latin typeface="Times New Roman" panose="02020603050405020304" pitchFamily="18" charset="0"/>
                <a:cs typeface="Times New Roman" panose="02020603050405020304" pitchFamily="18" charset="0"/>
              </a:rPr>
              <a:t>Giordano</a:t>
            </a:r>
            <a:r>
              <a:rPr lang="lt-LT" sz="2000" dirty="0">
                <a:latin typeface="Times New Roman" panose="02020603050405020304" pitchFamily="18" charset="0"/>
                <a:cs typeface="Times New Roman" panose="02020603050405020304" pitchFamily="18" charset="0"/>
              </a:rPr>
              <a:t> įkvėpė mintį pakviesti ją pravesti nuotolinius mokymus tema: „Moterų vaidmuo IT“, „IT simboliai paprastai“ . </a:t>
            </a:r>
          </a:p>
          <a:p>
            <a:pPr indent="363538" algn="just">
              <a:buFont typeface="Wingdings" panose="05000000000000000000" pitchFamily="2" charset="2"/>
              <a:buChar char="ü"/>
            </a:pPr>
            <a:r>
              <a:rPr lang="lt-LT" sz="2000" dirty="0" err="1">
                <a:latin typeface="Times New Roman" panose="02020603050405020304" pitchFamily="18" charset="0"/>
                <a:cs typeface="Times New Roman" panose="02020603050405020304" pitchFamily="18" charset="0"/>
              </a:rPr>
              <a:t>Steve</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Jobs</a:t>
            </a:r>
            <a:r>
              <a:rPr lang="lt-LT" sz="2000" dirty="0">
                <a:latin typeface="Times New Roman" panose="02020603050405020304" pitchFamily="18" charset="0"/>
                <a:cs typeface="Times New Roman" panose="02020603050405020304" pitchFamily="18" charset="0"/>
              </a:rPr>
              <a:t> ir </a:t>
            </a:r>
            <a:r>
              <a:rPr lang="lt-LT" sz="2000" dirty="0" err="1">
                <a:latin typeface="Times New Roman" panose="02020603050405020304" pitchFamily="18" charset="0"/>
                <a:cs typeface="Times New Roman" panose="02020603050405020304" pitchFamily="18" charset="0"/>
              </a:rPr>
              <a:t>Ken</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Robinson</a:t>
            </a:r>
            <a:r>
              <a:rPr lang="lt-LT" sz="2000" dirty="0">
                <a:latin typeface="Times New Roman" panose="02020603050405020304" pitchFamily="18" charset="0"/>
                <a:cs typeface="Times New Roman" panose="02020603050405020304" pitchFamily="18" charset="0"/>
              </a:rPr>
              <a:t> pasisakymų analizės rezultatai pritaikyti rengiant asmeninės lyderystės plėtotės programą jaunimui.</a:t>
            </a: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sz="1200" b="1">
                <a:latin typeface="Times New Roman" panose="02020603050405020304" pitchFamily="18" charset="0"/>
                <a:ea typeface="Calibri" panose="020F0502020204030204" pitchFamily="34" charset="0"/>
                <a:cs typeface="Times New Roman" panose="02020603050405020304" pitchFamily="18" charset="0"/>
              </a:rPr>
              <a:t>Stipri vidinė motyvacija </a:t>
            </a:r>
            <a:endParaRPr lang="lt-LT" sz="1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6579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solidFill>
                <a:latin typeface="Times New Roman" panose="02020603050405020304" pitchFamily="18" charset="0"/>
                <a:cs typeface="Times New Roman" panose="02020603050405020304" pitchFamily="18" charset="0"/>
              </a:rPr>
              <a:t>Pagarba yra teigiamas jausmas, pasireiškiantis kito asmens vertinimu, pripažinimu, gebėjimu apsvarstyti kito žmogaus padėtį ir jausmus prieš kažką sakant ar reaguojant. Pagarba turėtų būti ne tik gyvenimo būdas, bet ir kasdienis šio įgūdžio tobulinimas. Buvimas pagarbiam, tai ne tik mokėjimas pasakyti „atsiprašau“ ar „ačiū“ , tai sugebėjimas gerbti žmogų, kuris negerbia jūsų ar paties savęs.</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lvl="0" indent="36195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Italijos patirtis: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vadovas </a:t>
            </a:r>
            <a:r>
              <a:rPr lang="lt-LT" sz="2000" dirty="0" err="1">
                <a:latin typeface="Times New Roman" panose="02020603050405020304" pitchFamily="18" charset="0"/>
                <a:cs typeface="Times New Roman" panose="02020603050405020304" pitchFamily="18" charset="0"/>
              </a:rPr>
              <a:t>Dario</a:t>
            </a:r>
            <a:r>
              <a:rPr lang="lt-LT" sz="2000" dirty="0">
                <a:latin typeface="Times New Roman" panose="02020603050405020304" pitchFamily="18" charset="0"/>
                <a:cs typeface="Times New Roman" panose="02020603050405020304" pitchFamily="18" charset="0"/>
              </a:rPr>
              <a:t> </a:t>
            </a:r>
            <a:r>
              <a:rPr lang="lt-LT" sz="2000" dirty="0" err="1">
                <a:latin typeface="Times New Roman" panose="02020603050405020304" pitchFamily="18" charset="0"/>
                <a:cs typeface="Times New Roman" panose="02020603050405020304" pitchFamily="18" charset="0"/>
              </a:rPr>
              <a:t>Casalini</a:t>
            </a:r>
            <a:r>
              <a:rPr lang="lt-LT" sz="2000" dirty="0">
                <a:latin typeface="Times New Roman" panose="02020603050405020304" pitchFamily="18" charset="0"/>
                <a:cs typeface="Times New Roman" panose="02020603050405020304" pitchFamily="18" charset="0"/>
              </a:rPr>
              <a:t> su savo pavaldiniais bendravo kaip kompetentingas ir nuoširdus kolega, nesukeldamas bereikalingos įtampos ar streso. Vadovo taikoma strategija pasiteisina – į jo vadovaujamą įmonę ateina dirbti buvusių darbuotojų vaikai ir net anūkai.  </a:t>
            </a:r>
          </a:p>
          <a:p>
            <a:pPr lvl="0" indent="36195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Latvijos ir Portugalijos patirtis: bendraujant su klientu laikomasi bendrųjų pagarbaus bendravimo taisyklių, etiketo reikalavimų. Klientai aptarnaujami be išankstinių nuostatų. Vengiama rodyti neigiamas emocijas ar susierzinimą.</a:t>
            </a: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lvl="0" indent="36195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Bendraujant su klientu laikomasi bendrųjų pagarbaus bendravimo taisyklių, etiketo reikalavimų.</a:t>
            </a: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sz="1200" b="1">
                <a:latin typeface="Times New Roman" panose="02020603050405020304" pitchFamily="18" charset="0"/>
                <a:ea typeface="Calibri" panose="020F0502020204030204" pitchFamily="34" charset="0"/>
                <a:cs typeface="Times New Roman" panose="02020603050405020304" pitchFamily="18" charset="0"/>
              </a:rPr>
              <a:t>Pagarba kitiems </a:t>
            </a:r>
            <a:endParaRPr lang="lt-LT" sz="1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44287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a:extLst>
              <a:ext uri="{FF2B5EF4-FFF2-40B4-BE49-F238E27FC236}">
                <a16:creationId xmlns:a16="http://schemas.microsoft.com/office/drawing/2014/main" id="{ACC9FEB1-91B6-4879-90AD-A3F5F959C951}"/>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t-LT" sz="2800" dirty="0">
                <a:solidFill>
                  <a:schemeClr val="bg1"/>
                </a:solidFill>
                <a:latin typeface="Times New Roman" panose="02020603050405020304" pitchFamily="18" charset="0"/>
                <a:cs typeface="Times New Roman" panose="02020603050405020304" pitchFamily="18" charset="0"/>
              </a:rPr>
              <a:t>Gebėjimas valdyti pokyčius – privaloma kompetencija šiuolaikiniams vadovams. Jiems tenka atlikti keletą vaidmenų:</a:t>
            </a:r>
          </a:p>
          <a:p>
            <a:pPr algn="just"/>
            <a:r>
              <a:rPr lang="lt-LT" sz="2800" dirty="0">
                <a:solidFill>
                  <a:schemeClr val="bg1"/>
                </a:solidFill>
                <a:latin typeface="Times New Roman" panose="02020603050405020304" pitchFamily="18" charset="0"/>
                <a:cs typeface="Times New Roman" panose="02020603050405020304" pitchFamily="18" charset="0"/>
              </a:rPr>
              <a:t>1. Vadovas - komunikacijos atstovas. Jis savo komandai turi aiškiai įvardyti, kodėl pokytis reikalingas, paaiškinti, ką jis duos, kas bus, jei pokytis neįvyks ir pan.</a:t>
            </a:r>
          </a:p>
          <a:p>
            <a:pPr algn="just"/>
            <a:r>
              <a:rPr lang="lt-LT" sz="2800" dirty="0">
                <a:solidFill>
                  <a:schemeClr val="bg1"/>
                </a:solidFill>
                <a:latin typeface="Times New Roman" panose="02020603050405020304" pitchFamily="18" charset="0"/>
                <a:cs typeface="Times New Roman" panose="02020603050405020304" pitchFamily="18" charset="0"/>
              </a:rPr>
              <a:t>2. Vadovas – pokyčio ambasadorius. Labai svarbu, kad jis pats tikėtų pokyčiu, tik taip įtikins kitus.</a:t>
            </a:r>
          </a:p>
          <a:p>
            <a:pPr algn="just"/>
            <a:r>
              <a:rPr lang="lt-LT" sz="2800" dirty="0">
                <a:solidFill>
                  <a:schemeClr val="bg1"/>
                </a:solidFill>
                <a:latin typeface="Times New Roman" panose="02020603050405020304" pitchFamily="18" charset="0"/>
                <a:cs typeface="Times New Roman" panose="02020603050405020304" pitchFamily="18" charset="0"/>
              </a:rPr>
              <a:t>3. Vadovas - pasipriešinimo valdytojas. Svarbu numatyti, ko galima išvengti, kokias taktikas pasiruošti, koks bus atsarginis variantas.</a:t>
            </a:r>
          </a:p>
          <a:p>
            <a:pPr algn="just"/>
            <a:r>
              <a:rPr lang="lt-LT" sz="2800" dirty="0">
                <a:solidFill>
                  <a:schemeClr val="bg1"/>
                </a:solidFill>
                <a:latin typeface="Times New Roman" panose="02020603050405020304" pitchFamily="18" charset="0"/>
                <a:cs typeface="Times New Roman" panose="02020603050405020304" pitchFamily="18" charset="0"/>
              </a:rPr>
              <a:t>4. Vadovas - mokytojas, ir treneris. Jis turi suteikti komandos nariams būtinus patarimus bei kitą pagalbą, kuri leistų jiems pasijausti saugiai, suteiktų pasitikėjimo savimi.</a:t>
            </a:r>
          </a:p>
        </p:txBody>
      </p:sp>
      <p:sp>
        <p:nvSpPr>
          <p:cNvPr id="3" name="Rodyklė: V pavidalo 2">
            <a:extLst>
              <a:ext uri="{FF2B5EF4-FFF2-40B4-BE49-F238E27FC236}">
                <a16:creationId xmlns:a16="http://schemas.microsoft.com/office/drawing/2014/main" id="{F11FA127-26C2-458F-91F2-ED5CBBA3A3F4}"/>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5" name="Daugybos ženklas 4">
            <a:hlinkClick r:id="rId2" action="ppaction://hlinksldjump" tooltip="Grįžti į pradžią"/>
            <a:extLst>
              <a:ext uri="{FF2B5EF4-FFF2-40B4-BE49-F238E27FC236}">
                <a16:creationId xmlns:a16="http://schemas.microsoft.com/office/drawing/2014/main" id="{FC9F9AF9-BF84-48B0-A6F6-12C22149C92D}"/>
              </a:ext>
            </a:extLst>
          </p:cNvPr>
          <p:cNvSpPr/>
          <p:nvPr/>
        </p:nvSpPr>
        <p:spPr>
          <a:xfrm>
            <a:off x="10593238" y="155276"/>
            <a:ext cx="871268" cy="871268"/>
          </a:xfrm>
          <a:prstGeom prst="mathMultiply">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6" name="Stačiakampis 5">
            <a:extLst>
              <a:ext uri="{FF2B5EF4-FFF2-40B4-BE49-F238E27FC236}">
                <a16:creationId xmlns:a16="http://schemas.microsoft.com/office/drawing/2014/main" id="{C2D30CCE-CCA9-498A-B127-4C92D0FB1EBD}"/>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7000"/>
              </a:lnSpc>
              <a:spcAft>
                <a:spcPts val="0"/>
              </a:spcAft>
            </a:pPr>
            <a:r>
              <a:rPr lang="lt-LT" sz="2800" b="1" dirty="0">
                <a:latin typeface="Times New Roman" panose="02020603050405020304" pitchFamily="18" charset="0"/>
                <a:cs typeface="Times New Roman" panose="02020603050405020304" pitchFamily="18" charset="0"/>
              </a:rPr>
              <a:t>PATIRTIS</a:t>
            </a:r>
          </a:p>
          <a:p>
            <a:pPr marL="342900" lvl="0" indent="-3429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a:t>
            </a:r>
            <a:r>
              <a:rPr lang="lt-LT" sz="2000" dirty="0" err="1">
                <a:latin typeface="Times New Roman" panose="02020603050405020304" pitchFamily="18" charset="0"/>
                <a:cs typeface="Times New Roman" panose="02020603050405020304" pitchFamily="18" charset="0"/>
              </a:rPr>
              <a:t>Esamontages</a:t>
            </a:r>
            <a:r>
              <a:rPr lang="lt-LT" sz="2000" dirty="0">
                <a:latin typeface="Times New Roman" panose="02020603050405020304" pitchFamily="18" charset="0"/>
                <a:cs typeface="Times New Roman" panose="02020603050405020304" pitchFamily="18" charset="0"/>
              </a:rPr>
              <a:t>“ vadovė, supratusi vis didėjančią IT svarbą kasdieniame kiekvieno žmogaus gyvenime (ypač pandemijos atveju), sugebėjo tuo įtikinti daugybę žmonių, ir įvairiausio amžiaus žmonės ėmė mokytis naudotis kompiuteriu. </a:t>
            </a:r>
          </a:p>
          <a:p>
            <a:pPr marL="342900" lvl="0" indent="-3429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„Galerijos </a:t>
            </a:r>
            <a:r>
              <a:rPr lang="lt-LT" sz="2000" dirty="0" err="1">
                <a:latin typeface="Times New Roman" panose="02020603050405020304" pitchFamily="18" charset="0"/>
                <a:cs typeface="Times New Roman" panose="02020603050405020304" pitchFamily="18" charset="0"/>
              </a:rPr>
              <a:t>Retro</a:t>
            </a:r>
            <a:r>
              <a:rPr lang="lt-LT" sz="2000" dirty="0">
                <a:latin typeface="Times New Roman" panose="02020603050405020304" pitchFamily="18" charset="0"/>
                <a:cs typeface="Times New Roman" panose="02020603050405020304" pitchFamily="18" charset="0"/>
              </a:rPr>
              <a:t> piano“ vadovė praplėtė savo organizacijos veiklos sritis: šalia muzikos instrumentų restauravimo ir pardavimo įstaiga šiuo metu savo šalyje garsėja muzikavimo tradicijų puoselėjimu, koncertine veikla, tarptautinių projektų organizavimu, vaikų ir suaugusiųjų švietimu telkiant juos bendriems projektams. Tokiu būdu organizacijoje dirbantys žmonės turi galimybę palaikyti emocinį kontaktą su savo kasdienio darbo rezultatu, plėsti akiratį, pajusti šiuolaikinio muzikinio gyvenimo pulsą.</a:t>
            </a:r>
          </a:p>
          <a:p>
            <a:pPr marL="342900" lvl="0" indent="-342900" algn="just">
              <a:lnSpc>
                <a:spcPct val="107000"/>
              </a:lnSpc>
              <a:spcAft>
                <a:spcPts val="0"/>
              </a:spcAft>
              <a:buFont typeface="Wingdings" panose="05000000000000000000" pitchFamily="2" charset="2"/>
              <a:buChar char=""/>
            </a:pPr>
            <a:r>
              <a:rPr lang="lt-LT" sz="2000" dirty="0">
                <a:latin typeface="Times New Roman" panose="02020603050405020304" pitchFamily="18" charset="0"/>
                <a:cs typeface="Times New Roman" panose="02020603050405020304" pitchFamily="18" charset="0"/>
              </a:rPr>
              <a:t>Įmonė „</a:t>
            </a:r>
            <a:r>
              <a:rPr lang="lt-LT" sz="2000" dirty="0" err="1">
                <a:latin typeface="Times New Roman" panose="02020603050405020304" pitchFamily="18" charset="0"/>
                <a:cs typeface="Times New Roman" panose="02020603050405020304" pitchFamily="18" charset="0"/>
              </a:rPr>
              <a:t>Oscalito</a:t>
            </a:r>
            <a:r>
              <a:rPr lang="lt-LT" sz="2000" dirty="0">
                <a:latin typeface="Times New Roman" panose="02020603050405020304" pitchFamily="18" charset="0"/>
                <a:cs typeface="Times New Roman" panose="02020603050405020304" pitchFamily="18" charset="0"/>
              </a:rPr>
              <a:t>“ įkurta 1936 metais. Kad ji sėkmingai gyvuotų iki šių dienų, jos vadovui teko reaguoti į kintančią aplinką ir savo organizacijoje įdiegti ne vieną naujovę, įtikinti savo komandą pokyčių reikalingumu, suvaldyti kartais kylantį pasipriešinimą, pačiam nuolat tobulinti savo kompetencijas, kad galėtų suteikti komandos nariams reikalingą pagalbą, leisti jiems pasijusti saugiai.</a:t>
            </a: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endParaRPr lang="lt-LT" sz="2000" dirty="0">
              <a:latin typeface="Times New Roman" panose="02020603050405020304" pitchFamily="18" charset="0"/>
              <a:cs typeface="Times New Roman" panose="02020603050405020304" pitchFamily="18" charset="0"/>
            </a:endParaRPr>
          </a:p>
        </p:txBody>
      </p:sp>
      <p:sp>
        <p:nvSpPr>
          <p:cNvPr id="8" name="Rodyklė: V pavidalo 7">
            <a:extLst>
              <a:ext uri="{FF2B5EF4-FFF2-40B4-BE49-F238E27FC236}">
                <a16:creationId xmlns:a16="http://schemas.microsoft.com/office/drawing/2014/main" id="{0F703965-9684-4747-8D57-40BA12ED34A3}"/>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odyklė: V pavidalo 8">
            <a:extLst>
              <a:ext uri="{FF2B5EF4-FFF2-40B4-BE49-F238E27FC236}">
                <a16:creationId xmlns:a16="http://schemas.microsoft.com/office/drawing/2014/main" id="{9FE635CD-2EE3-4E32-A7A0-FAE4C5EC6E97}"/>
              </a:ext>
            </a:extLst>
          </p:cNvPr>
          <p:cNvSpPr/>
          <p:nvPr/>
        </p:nvSpPr>
        <p:spPr>
          <a:xfrm>
            <a:off x="10769600" y="2876909"/>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Stačiakampis 11">
            <a:extLst>
              <a:ext uri="{FF2B5EF4-FFF2-40B4-BE49-F238E27FC236}">
                <a16:creationId xmlns:a16="http://schemas.microsoft.com/office/drawing/2014/main" id="{35089C17-4924-44A4-B2F6-1E21EEEBE16B}"/>
              </a:ext>
            </a:extLst>
          </p:cNvPr>
          <p:cNvSpPr/>
          <p:nvPr/>
        </p:nvSpPr>
        <p:spPr>
          <a:xfrm>
            <a:off x="1408502" y="250166"/>
            <a:ext cx="9100868" cy="6288657"/>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800" b="1" dirty="0">
                <a:latin typeface="Times New Roman" panose="02020603050405020304" pitchFamily="18" charset="0"/>
                <a:cs typeface="Times New Roman" panose="02020603050405020304" pitchFamily="18" charset="0"/>
              </a:rPr>
              <a:t>PRITAIKYMAS</a:t>
            </a:r>
            <a:endParaRPr lang="lt-LT" sz="2400" b="1" dirty="0">
              <a:latin typeface="Times New Roman" panose="02020603050405020304" pitchFamily="18" charset="0"/>
              <a:cs typeface="Times New Roman" panose="02020603050405020304" pitchFamily="18" charset="0"/>
            </a:endParaRP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Tarnybos darbuotojai didelę dalį savo teikiamų paslaugų perkėlė į virtualią erdvę (vyksta įvairūs nuotoliniai mokymai, renginiai, virtualios parodos ir pan.)</a:t>
            </a: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Sėkmingai diegiama ilgalaikių mokymų programų kultūra.</a:t>
            </a:r>
          </a:p>
          <a:p>
            <a:pPr indent="361950" algn="just">
              <a:buFont typeface="Wingdings" panose="05000000000000000000" pitchFamily="2" charset="2"/>
              <a:buChar char="ü"/>
            </a:pPr>
            <a:r>
              <a:rPr lang="lt-LT" sz="2000" dirty="0">
                <a:latin typeface="Times New Roman" panose="02020603050405020304" pitchFamily="18" charset="0"/>
                <a:cs typeface="Times New Roman" panose="02020603050405020304" pitchFamily="18" charset="0"/>
              </a:rPr>
              <a:t>Dauguma Tarnybos darbuotojų inicijuoja ir organizuoja naujas veiklas, kuriose panaudoja savo išskirtinius asmeninius gebėjimus.</a:t>
            </a: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sz="2000"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a:p>
            <a:endParaRPr lang="lt-LT" dirty="0">
              <a:latin typeface="Times New Roman" panose="02020603050405020304" pitchFamily="18" charset="0"/>
              <a:cs typeface="Times New Roman" panose="02020603050405020304" pitchFamily="18" charset="0"/>
            </a:endParaRPr>
          </a:p>
        </p:txBody>
      </p:sp>
      <p:sp>
        <p:nvSpPr>
          <p:cNvPr id="13" name="Rodyklė: V pavidalo 12">
            <a:extLst>
              <a:ext uri="{FF2B5EF4-FFF2-40B4-BE49-F238E27FC236}">
                <a16:creationId xmlns:a16="http://schemas.microsoft.com/office/drawing/2014/main" id="{C21403A1-EB17-445A-93B4-8312B1FC0D48}"/>
              </a:ext>
            </a:extLst>
          </p:cNvPr>
          <p:cNvSpPr/>
          <p:nvPr/>
        </p:nvSpPr>
        <p:spPr>
          <a:xfrm rot="10800000">
            <a:off x="160068" y="2880538"/>
            <a:ext cx="988204" cy="1104181"/>
          </a:xfrm>
          <a:prstGeom prst="chevron">
            <a:avLst/>
          </a:prstGeom>
          <a:solidFill>
            <a:srgbClr val="ABC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a:extLst>
              <a:ext uri="{FF2B5EF4-FFF2-40B4-BE49-F238E27FC236}">
                <a16:creationId xmlns:a16="http://schemas.microsoft.com/office/drawing/2014/main" id="{5A92EEB9-BC51-489E-A7BD-57D328C20161}"/>
              </a:ext>
            </a:extLst>
          </p:cNvPr>
          <p:cNvSpPr/>
          <p:nvPr/>
        </p:nvSpPr>
        <p:spPr>
          <a:xfrm>
            <a:off x="12370759" y="456335"/>
            <a:ext cx="1682630" cy="2511152"/>
          </a:xfrm>
          <a:prstGeom prst="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sz="1200" b="1" dirty="0">
                <a:latin typeface="Times New Roman" panose="02020603050405020304" pitchFamily="18" charset="0"/>
                <a:ea typeface="Calibri" panose="020F0502020204030204" pitchFamily="34" charset="0"/>
                <a:cs typeface="Times New Roman" panose="02020603050405020304" pitchFamily="18" charset="0"/>
              </a:rPr>
              <a:t>Gebėjimas valdyti pokyčius</a:t>
            </a:r>
            <a:endParaRPr lang="lt-LT" sz="1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45703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0" presetClass="entr" presetSubtype="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9"/>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2"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0" presetClass="entr" presetSubtype="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xit" presetSubtype="0" fill="hold" grpId="2"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1" presetClass="exit" presetSubtype="0" fill="hold" grpId="1" nodeType="withEffect">
                                  <p:stCondLst>
                                    <p:cond delay="0"/>
                                  </p:stCondLst>
                                  <p:childTnLst>
                                    <p:set>
                                      <p:cBhvr>
                                        <p:cTn id="49" dur="1" fill="hold">
                                          <p:stCondLst>
                                            <p:cond delay="0"/>
                                          </p:stCondLst>
                                        </p:cTn>
                                        <p:tgtEl>
                                          <p:spTgt spid="13"/>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ntr" presetSubtype="0"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par>
                                <p:cTn id="59" presetID="1" presetClass="entr" presetSubtype="0" fill="hold" grpId="3" nodeType="withEffect">
                                  <p:stCondLst>
                                    <p:cond delay="0"/>
                                  </p:stCondLst>
                                  <p:childTnLst>
                                    <p:set>
                                      <p:cBhvr>
                                        <p:cTn id="6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6" grpId="0" animBg="1"/>
      <p:bldP spid="6" grpId="1" animBg="1"/>
      <p:bldP spid="6" grpId="2" animBg="1"/>
      <p:bldP spid="6" grpId="3" animBg="1"/>
      <p:bldP spid="8" grpId="0" animBg="1"/>
      <p:bldP spid="8" grpId="1" animBg="1"/>
      <p:bldP spid="9" grpId="0" animBg="1"/>
      <p:bldP spid="9" grpId="1" animBg="1"/>
      <p:bldP spid="9" grpId="2" animBg="1"/>
      <p:bldP spid="9" grpId="3" animBg="1"/>
      <p:bldP spid="12" grpId="0" animBg="1"/>
      <p:bldP spid="12" grpId="1" animBg="1"/>
      <p:bldP spid="13" grpId="0" animBg="1"/>
      <p:bldP spid="13" grpId="1" animBg="1"/>
    </p:bldLst>
  </p:timing>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7F55D33143CC4C876244D5A352F8F2" ma:contentTypeVersion="14" ma:contentTypeDescription="Create a new document." ma:contentTypeScope="" ma:versionID="41db686b488a137a1ca881e9967da3f0">
  <xsd:schema xmlns:xsd="http://www.w3.org/2001/XMLSchema" xmlns:xs="http://www.w3.org/2001/XMLSchema" xmlns:p="http://schemas.microsoft.com/office/2006/metadata/properties" xmlns:ns3="0b391bad-b3fa-4dde-a7b2-ff708f2d4d5d" xmlns:ns4="d878564d-4002-42bc-992e-c777c6fe8908" targetNamespace="http://schemas.microsoft.com/office/2006/metadata/properties" ma:root="true" ma:fieldsID="28cc2fe444066c35814fe2f3ba160c9d" ns3:_="" ns4:_="">
    <xsd:import namespace="0b391bad-b3fa-4dde-a7b2-ff708f2d4d5d"/>
    <xsd:import namespace="d878564d-4002-42bc-992e-c777c6fe890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Locatio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391bad-b3fa-4dde-a7b2-ff708f2d4d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878564d-4002-42bc-992e-c777c6fe890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04F8080-C03B-456D-9B6F-D3FA8EF6E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391bad-b3fa-4dde-a7b2-ff708f2d4d5d"/>
    <ds:schemaRef ds:uri="d878564d-4002-42bc-992e-c777c6fe89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3DB8EE-FDA7-4335-BC53-CCE61D3DEE0B}">
  <ds:schemaRefs>
    <ds:schemaRef ds:uri="http://schemas.microsoft.com/sharepoint/v3/contenttype/forms"/>
  </ds:schemaRefs>
</ds:datastoreItem>
</file>

<file path=customXml/itemProps3.xml><?xml version="1.0" encoding="utf-8"?>
<ds:datastoreItem xmlns:ds="http://schemas.openxmlformats.org/officeDocument/2006/customXml" ds:itemID="{41C894F3-5D6E-457E-8B53-BFAEB733056C}">
  <ds:schemaRefs>
    <ds:schemaRef ds:uri="http://schemas.microsoft.com/office/2006/metadata/properties"/>
    <ds:schemaRef ds:uri="0b391bad-b3fa-4dde-a7b2-ff708f2d4d5d"/>
    <ds:schemaRef ds:uri="http://purl.org/dc/dcmitype/"/>
    <ds:schemaRef ds:uri="http://www.w3.org/XML/1998/namespace"/>
    <ds:schemaRef ds:uri="http://purl.org/dc/terms/"/>
    <ds:schemaRef ds:uri="d878564d-4002-42bc-992e-c777c6fe89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149</TotalTime>
  <Words>2556</Words>
  <Application>Microsoft Office PowerPoint</Application>
  <PresentationFormat>Widescreen</PresentationFormat>
  <Paragraphs>178</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tema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pateiktis</dc:title>
  <dc:creator>Raseinių rajono švietimo pagalbos tarnyba</dc:creator>
  <cp:lastModifiedBy>Šarūnas Balčaitis | TVG</cp:lastModifiedBy>
  <cp:revision>24</cp:revision>
  <dcterms:created xsi:type="dcterms:W3CDTF">2021-11-16T14:36:34Z</dcterms:created>
  <dcterms:modified xsi:type="dcterms:W3CDTF">2021-12-29T09:08:15Z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0x0101004E7F55D33143CC4C876244D5A352F8F2</vt:lpwstr>
  </property>
</Properties>
</file>